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5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8" r:id="rId3"/>
    <p:sldId id="260" r:id="rId4"/>
    <p:sldId id="330" r:id="rId5"/>
    <p:sldId id="331" r:id="rId6"/>
    <p:sldId id="332" r:id="rId7"/>
    <p:sldId id="333" r:id="rId8"/>
    <p:sldId id="265" r:id="rId9"/>
    <p:sldId id="272" r:id="rId10"/>
    <p:sldId id="334" r:id="rId11"/>
    <p:sldId id="266" r:id="rId12"/>
    <p:sldId id="286" r:id="rId13"/>
    <p:sldId id="287" r:id="rId14"/>
    <p:sldId id="267" r:id="rId15"/>
    <p:sldId id="274" r:id="rId16"/>
    <p:sldId id="275" r:id="rId17"/>
    <p:sldId id="315" r:id="rId18"/>
    <p:sldId id="277" r:id="rId19"/>
    <p:sldId id="276" r:id="rId20"/>
    <p:sldId id="278" r:id="rId21"/>
    <p:sldId id="280" r:id="rId22"/>
    <p:sldId id="316" r:id="rId23"/>
    <p:sldId id="282" r:id="rId24"/>
    <p:sldId id="284" r:id="rId25"/>
    <p:sldId id="329" r:id="rId26"/>
    <p:sldId id="317" r:id="rId27"/>
    <p:sldId id="268" r:id="rId28"/>
    <p:sldId id="269" r:id="rId29"/>
    <p:sldId id="270" r:id="rId30"/>
    <p:sldId id="271" r:id="rId31"/>
    <p:sldId id="285" r:id="rId32"/>
  </p:sldIdLst>
  <p:sldSz cx="9144000" cy="6858000" type="screen4x3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027" autoAdjust="0"/>
    <p:restoredTop sz="94660"/>
  </p:normalViewPr>
  <p:slideViewPr>
    <p:cSldViewPr snapToGrid="0"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Office_Excel4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Tipo de Gestão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108272241091862"/>
                  <c:y val="4.6437706003981524E-3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106718623416464E-4"/>
                  <c:y val="-1.3328935572501355E-2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Municipal</c:v>
                </c:pt>
                <c:pt idx="1">
                  <c:v>Estadual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159</c:v>
                </c:pt>
                <c:pt idx="1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Esfera Administrativa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6.0558431680736945E-4"/>
                  <c:y val="-2.4027241532908208E-2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423914315848546E-2"/>
                  <c:y val="6.4644196184797864E-4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Pública</c:v>
                </c:pt>
                <c:pt idx="1">
                  <c:v>Privada</c:v>
                </c:pt>
                <c:pt idx="2">
                  <c:v>3º Tri</c:v>
                </c:pt>
                <c:pt idx="3">
                  <c:v>4º Tri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46</c:v>
                </c:pt>
                <c:pt idx="1">
                  <c:v>129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0.19663134766952142"/>
          <c:y val="0.22749704947271907"/>
          <c:w val="0.5912615633089805"/>
          <c:h val="0.56540439226124717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0262982517907712E-2"/>
                  <c:y val="3.342135187192724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 anchor="t" anchorCtr="0"/>
                <a:lstStyle/>
                <a:p>
                  <a:pPr>
                    <a:defRPr sz="1200" b="1">
                      <a:latin typeface="Arial Narrow" pitchFamily="34" charset="0"/>
                    </a:defRPr>
                  </a:pPr>
                  <a:endParaRPr lang="pt-BR"/>
                </a:p>
              </c:txPr>
              <c:dLblPos val="bestFit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0.18683144791875386"/>
                  <c:y val="-3.9627197562665882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 anchor="t" anchorCtr="0"/>
                <a:lstStyle/>
                <a:p>
                  <a:pPr>
                    <a:defRPr sz="1200" b="1">
                      <a:latin typeface="Arial Narrow" pitchFamily="34" charset="0"/>
                    </a:defRPr>
                  </a:pPr>
                  <a:endParaRPr lang="pt-BR"/>
                </a:p>
              </c:txPr>
              <c:dLblPos val="bestFit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-1.1519285756876437E-2"/>
                  <c:y val="-5.3749738928063513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 anchor="t" anchorCtr="0"/>
                <a:lstStyle/>
                <a:p>
                  <a:pPr>
                    <a:defRPr sz="1200" b="1">
                      <a:latin typeface="Arial Narrow" pitchFamily="34" charset="0"/>
                    </a:defRPr>
                  </a:pPr>
                  <a:endParaRPr lang="pt-BR"/>
                </a:p>
              </c:txPr>
              <c:dLblPos val="bestFit"/>
              <c:showVal val="1"/>
              <c:showCatName val="1"/>
              <c:separator>
</c:separator>
            </c:dLbl>
            <c:dLbl>
              <c:idx val="3"/>
              <c:layout>
                <c:manualLayout>
                  <c:x val="-4.6584920770869785E-3"/>
                  <c:y val="4.6897636594494824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 anchor="t" anchorCtr="0"/>
                <a:lstStyle/>
                <a:p>
                  <a:pPr>
                    <a:defRPr sz="1200" b="1">
                      <a:latin typeface="Arial Narrow" pitchFamily="34" charset="0"/>
                    </a:defRPr>
                  </a:pPr>
                  <a:endParaRPr lang="pt-BR"/>
                </a:p>
              </c:txPr>
              <c:dLblPos val="bestFit"/>
              <c:showVal val="1"/>
              <c:showCatName val="1"/>
              <c:separator>
</c:separator>
            </c:dLbl>
            <c:dLbl>
              <c:idx val="4"/>
              <c:layout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 anchor="t" anchorCtr="0"/>
                <a:lstStyle/>
                <a:p>
                  <a:pPr>
                    <a:defRPr sz="1200" b="1">
                      <a:latin typeface="Arial Narrow" pitchFamily="34" charset="0"/>
                    </a:defRPr>
                  </a:pPr>
                  <a:endParaRPr lang="pt-BR"/>
                </a:p>
              </c:txPr>
              <c:dLblPos val="bestFit"/>
              <c:showVal val="1"/>
              <c:showCatName val="1"/>
            </c:dLbl>
            <c:dLbl>
              <c:idx val="5"/>
              <c:layout>
                <c:manualLayout>
                  <c:x val="0.15627355188003234"/>
                  <c:y val="6.7277823638033801E-4"/>
                </c:manualLayout>
              </c:layout>
              <c:tx>
                <c:rich>
                  <a:bodyPr rot="0" vert="horz" anchor="t" anchorCtr="0"/>
                  <a:lstStyle/>
                  <a:p>
                    <a:pPr>
                      <a:defRPr sz="1100" b="1">
                        <a:latin typeface="Arial Narrow" pitchFamily="34" charset="0"/>
                      </a:defRPr>
                    </a:pPr>
                    <a:r>
                      <a:rPr lang="en-US" sz="1100" dirty="0" smtClean="0">
                        <a:latin typeface="Arial Narrow" pitchFamily="34" charset="0"/>
                      </a:rPr>
                      <a:t>PNEUMOLOGIA</a:t>
                    </a:r>
                    <a:r>
                      <a:rPr lang="en-US" sz="1100" dirty="0">
                        <a:latin typeface="Arial Narrow" pitchFamily="34" charset="0"/>
                      </a:rPr>
                      <a:t>
</a:t>
                    </a:r>
                    <a:r>
                      <a:rPr lang="en-US" sz="1100" dirty="0" smtClean="0">
                        <a:latin typeface="Arial Narrow" pitchFamily="34" charset="0"/>
                      </a:rPr>
                      <a:t>1</a:t>
                    </a:r>
                    <a:endParaRPr lang="en-US" sz="1100" dirty="0">
                      <a:latin typeface="Arial Narrow" pitchFamily="34" charset="0"/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bestFit"/>
              <c:showVal val="1"/>
              <c:showCatName val="1"/>
              <c:separator>
</c:separator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anchor="t" anchorCtr="0"/>
              <a:lstStyle/>
              <a:p>
                <a:pPr>
                  <a:defRPr sz="1200" b="1"/>
                </a:pPr>
                <a:endParaRPr lang="pt-BR"/>
              </a:p>
            </c:txPr>
            <c:dLblPos val="bestFit"/>
            <c:showVal val="1"/>
            <c:showCatName val="1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CLÍNICA CIRÚRGICA</c:v>
                </c:pt>
                <c:pt idx="1">
                  <c:v>OBSTETRÍCIA</c:v>
                </c:pt>
                <c:pt idx="2">
                  <c:v>CLÍNICA MÉDICA</c:v>
                </c:pt>
                <c:pt idx="3">
                  <c:v>PEDIATRIA</c:v>
                </c:pt>
                <c:pt idx="4">
                  <c:v>PSIQUIATRIA</c:v>
                </c:pt>
                <c:pt idx="5">
                  <c:v>PNEUMOLOGIA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598</c:v>
                </c:pt>
                <c:pt idx="1">
                  <c:v>907</c:v>
                </c:pt>
                <c:pt idx="2">
                  <c:v>401</c:v>
                </c:pt>
                <c:pt idx="3">
                  <c:v>286</c:v>
                </c:pt>
                <c:pt idx="4">
                  <c:v>95</c:v>
                </c:pt>
                <c:pt idx="5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1100" b="1">
          <a:latin typeface="Arial Narrow" pitchFamily="34" charset="0"/>
        </a:defRPr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32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7960544087839239E-3"/>
          <c:y val="0.11191864120950655"/>
          <c:w val="0.99770565500778263"/>
          <c:h val="0.61568307823873258"/>
        </c:manualLayout>
      </c:layout>
      <c:bar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0"/>
              <c:layout>
                <c:manualLayout>
                  <c:x val="-1.266594239984264E-3"/>
                  <c:y val="1.032503709510344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515680407095023E-3"/>
                  <c:y val="-1.44516923766062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391928392225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600">
                    <a:latin typeface="+mj-lt"/>
                  </a:defRPr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Plan1!$A$2:$A$7</c:f>
              <c:strCache>
                <c:ptCount val="6"/>
                <c:pt idx="0">
                  <c:v>BCG</c:v>
                </c:pt>
                <c:pt idx="1">
                  <c:v>Sabin</c:v>
                </c:pt>
                <c:pt idx="2">
                  <c:v>Pneumocócica</c:v>
                </c:pt>
                <c:pt idx="3">
                  <c:v>Meningocócica</c:v>
                </c:pt>
                <c:pt idx="4">
                  <c:v>Rotavírus</c:v>
                </c:pt>
                <c:pt idx="5">
                  <c:v>Pentavalente</c:v>
                </c:pt>
              </c:strCache>
            </c:strRef>
          </c:cat>
          <c:val>
            <c:numRef>
              <c:f>Plan1!$B$2:$B$7</c:f>
              <c:numCache>
                <c:formatCode>0.0%</c:formatCode>
                <c:ptCount val="6"/>
                <c:pt idx="0">
                  <c:v>0.85300000000000009</c:v>
                </c:pt>
                <c:pt idx="1">
                  <c:v>0.95500000000000007</c:v>
                </c:pt>
                <c:pt idx="2">
                  <c:v>0.97000000000000008</c:v>
                </c:pt>
                <c:pt idx="3">
                  <c:v>0.97000000000000008</c:v>
                </c:pt>
                <c:pt idx="4">
                  <c:v>0.95300000000000007</c:v>
                </c:pt>
                <c:pt idx="5">
                  <c:v>0.96300000000000008</c:v>
                </c:pt>
              </c:numCache>
            </c:numRef>
          </c:val>
        </c:ser>
        <c:dLbls>
          <c:showVal val="1"/>
        </c:dLbls>
        <c:axId val="151409792"/>
        <c:axId val="151411328"/>
      </c:barChart>
      <c:catAx>
        <c:axId val="1514097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pt-BR"/>
          </a:p>
        </c:txPr>
        <c:crossAx val="151411328"/>
        <c:crosses val="autoZero"/>
        <c:auto val="1"/>
        <c:lblAlgn val="ctr"/>
        <c:lblOffset val="100"/>
      </c:catAx>
      <c:valAx>
        <c:axId val="151411328"/>
        <c:scaling>
          <c:orientation val="minMax"/>
        </c:scaling>
        <c:delete val="1"/>
        <c:axPos val="l"/>
        <c:numFmt formatCode="0.0%" sourceLinked="1"/>
        <c:majorTickMark val="none"/>
        <c:tickLblPos val="none"/>
        <c:crossAx val="1514097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>
          <a:latin typeface="Calibri" pitchFamily="34" charset="0"/>
        </a:defRPr>
      </a:pPr>
      <a:endParaRPr lang="pt-BR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A07DB-0645-412B-A112-33157BFD8430}" type="datetimeFigureOut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8829970"/>
            <a:ext cx="3037840" cy="4664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9" y="8829970"/>
            <a:ext cx="3037840" cy="4664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06BBE8-ACAA-4B8F-B39B-C0C3B0FBEAF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27250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E28B29-339D-49CD-A76D-56FC095BFAD8}" type="datetimeFigureOut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8829970"/>
            <a:ext cx="3037840" cy="4664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939" y="8829970"/>
            <a:ext cx="3037840" cy="4664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D7F968-8C0F-4155-A317-F0C135008F3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9365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7F968-8C0F-4155-A317-F0C135008F36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1375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0213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24472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95942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98452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64081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60192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76176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42663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138560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9902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72951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04965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12690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5136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7946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79460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13224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B0C5-ADA3-4F11-A385-DF865F873B14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893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1DBA-D73B-46B7-870E-73B9FFF0A018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32463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C518-D423-4175-8091-6162820FF575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68628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1041399"/>
            <a:ext cx="1971675" cy="5135563"/>
          </a:xfr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041399"/>
            <a:ext cx="5800725" cy="513556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2026-7B2D-4F98-B3E7-1E012FC9D84E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8427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2905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82496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67635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24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8339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12468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0245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39200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78-F9FD-4980-BF38-FFD40E18B028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3607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0562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65159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0913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4351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57911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10/02/2012</a:t>
            </a:r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1576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97E9-295E-42D3-BBA0-9C5AB2B63A13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36217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2525709"/>
            <a:ext cx="3886200" cy="365125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2525709"/>
            <a:ext cx="3886200" cy="3651254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6F171-8248-466B-93DA-53C18E7937EE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2005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033463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1" y="2349500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8651" y="3173412"/>
            <a:ext cx="3868340" cy="3182939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7959" y="2349500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7959" y="3173412"/>
            <a:ext cx="3887391" cy="318293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43-A5EC-4F1A-92A9-20BC7A1813A4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9291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1FD9-A6F8-4D00-96D9-449B7B0791ED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9061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A512-7F54-46EF-A918-4E34D19E113F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72285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56527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9253-62A1-41C4-B5B7-5BFFA10230D6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23136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56527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7CD2-5CF9-48E0-8A97-5F4907602E1B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0256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5000">
              <a:schemeClr val="bg1">
                <a:lumMod val="85000"/>
              </a:schemeClr>
            </a:gs>
            <a:gs pos="97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120014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2705099"/>
            <a:ext cx="7886700" cy="347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8140E084-0820-4379-959B-D404468F3A69}" type="datetime1">
              <a:rPr lang="pt-BR" smtClean="0"/>
              <a:pPr/>
              <a:t>10/02/2015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2950" y="64960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D8354ED1-853F-4C2C-899C-529C1C7B3D9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036125" y="63500"/>
            <a:ext cx="74792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Município da Estância Balneária de Praia Grande</a:t>
            </a:r>
          </a:p>
          <a:p>
            <a:pPr algn="ctr"/>
            <a:r>
              <a:rPr lang="pt-BR" sz="1600" dirty="0" smtClean="0">
                <a:solidFill>
                  <a:schemeClr val="tx2">
                    <a:lumMod val="50000"/>
                  </a:schemeClr>
                </a:solidFill>
              </a:rPr>
              <a:t>Secretaria de Saúde Pública</a:t>
            </a:r>
          </a:p>
          <a:p>
            <a:pPr algn="ctr"/>
            <a:r>
              <a:rPr lang="pt-BR" sz="1600" dirty="0" smtClean="0">
                <a:solidFill>
                  <a:schemeClr val="tx2">
                    <a:lumMod val="50000"/>
                  </a:schemeClr>
                </a:solidFill>
              </a:rPr>
              <a:t>Audiência Pública – 3º Quadrimestre de 2014</a:t>
            </a:r>
            <a:endParaRPr lang="pt-BR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1174" y="33322"/>
            <a:ext cx="814951" cy="89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161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91" r:id="rId12"/>
    <p:sldLayoutId id="2147483993" r:id="rId13"/>
    <p:sldLayoutId id="2147483994" r:id="rId14"/>
    <p:sldLayoutId id="2147483995" r:id="rId15"/>
    <p:sldLayoutId id="2147483996" r:id="rId16"/>
    <p:sldLayoutId id="2147483997" r:id="rId17"/>
    <p:sldLayoutId id="2147483999" r:id="rId18"/>
    <p:sldLayoutId id="2147484000" r:id="rId19"/>
    <p:sldLayoutId id="2147484001" r:id="rId20"/>
    <p:sldLayoutId id="2147484003" r:id="rId21"/>
    <p:sldLayoutId id="2147484004" r:id="rId22"/>
    <p:sldLayoutId id="2147484006" r:id="rId23"/>
    <p:sldLayoutId id="2147484007" r:id="rId24"/>
    <p:sldLayoutId id="2147484008" r:id="rId2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saude@praiagrande.sp.gov.br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2.xml"/><Relationship Id="rId4" Type="http://schemas.openxmlformats.org/officeDocument/2006/relationships/hyperlink" Target="mailto:sistemas.sesap@praiagrande.sp.gov.b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65000">
              <a:schemeClr val="bg1">
                <a:lumMod val="85000"/>
              </a:schemeClr>
            </a:gs>
            <a:gs pos="97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>
            <a:normAutofit/>
          </a:bodyPr>
          <a:lstStyle/>
          <a:p>
            <a:r>
              <a:rPr lang="pt-BR" sz="4000" dirty="0"/>
              <a:t>Secretaria de Saúde Pública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653554"/>
            <a:ext cx="9144000" cy="1655762"/>
          </a:xfrm>
        </p:spPr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Avenida Presidente Kennedy, 8.850 – CEP 11704-900</a:t>
            </a:r>
            <a:b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Vila Mirim – Praia Grande, SP</a:t>
            </a:r>
          </a:p>
          <a:p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Telefone: (13) 3496-2400</a:t>
            </a:r>
          </a:p>
          <a:p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E-mail: atendimentosaude@praiagrande.sp.gov.br</a:t>
            </a: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3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577" y="6572272"/>
            <a:ext cx="30567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Divisão de Auditoria Interna e Externa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" y="105273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Auditorias Realizadas e\ou em Fase de Execução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5349873"/>
              </p:ext>
            </p:extLst>
          </p:nvPr>
        </p:nvGraphicFramePr>
        <p:xfrm>
          <a:off x="191328" y="1975743"/>
          <a:ext cx="8780393" cy="31896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4512"/>
                <a:gridCol w="1214846"/>
                <a:gridCol w="953588"/>
                <a:gridCol w="3226526"/>
                <a:gridCol w="875211"/>
                <a:gridCol w="1695710"/>
              </a:tblGrid>
              <a:tr h="6559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</a:rPr>
                        <a:t>DEMAN</a:t>
                      </a:r>
                      <a:br>
                        <a:rPr lang="pt-BR" sz="1200" u="none" strike="noStrike" dirty="0" smtClean="0">
                          <a:effectLst/>
                        </a:rPr>
                      </a:br>
                      <a:r>
                        <a:rPr lang="pt-BR" sz="1200" u="none" strike="noStrike" dirty="0" smtClean="0">
                          <a:effectLst/>
                        </a:rPr>
                        <a:t>DANTE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ÓRGÃO RESPONSÁVEL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PELA AUDITORIA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Nº DA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AUDITORIA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FINALIDADE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UNIDADE AUDITADA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ENCAMINHAMENTOS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</a:tr>
              <a:tr h="14372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Setores Internos da SESAP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26342,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25514,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26339,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Levantamento das Cirurgias Eletivas Municipais, tendo como instrumento relatórios gerenciais do SIHD, competências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Agosto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Setembro, Outubro e Novembro.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Instrumento de verificação junto a fila de espera municipal.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Municipal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Irmã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Dulce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Relatório mensal de Auditoria para Coordenação de Regulação.</a:t>
                      </a:r>
                    </a:p>
                  </a:txBody>
                  <a:tcPr marL="9525" marR="9525" marT="9525" marB="0" anchor="ctr"/>
                </a:tc>
              </a:tr>
              <a:tr h="10058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Setores Internos da SESAP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26341,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26343,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26344,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26345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Levantamento das Cirurgias Eletivas Municipais nos campos do Planejamento Familiar e Programa de Saúde da Mulher, tendo como instrumento relatórios gerenciais do SIHD, Competências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Agosto, Setembro, Outubro, Novembro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 Instrumento para avaliação da realidade municipal atual nas áreas apontadas.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Municipal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Irmã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Dulce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Relatório mensal de Auditoria para o Apoio Técnico da Saúde da Mulher.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274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pt-BR" dirty="0" smtClean="0"/>
              <a:t>Rede Física de Serviços de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814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6872305"/>
              </p:ext>
            </p:extLst>
          </p:nvPr>
        </p:nvGraphicFramePr>
        <p:xfrm>
          <a:off x="280922" y="1659228"/>
          <a:ext cx="5939577" cy="47729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63800"/>
                <a:gridCol w="850006"/>
                <a:gridCol w="870970"/>
                <a:gridCol w="854801"/>
              </a:tblGrid>
              <a:tr h="3190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Tipo de Estabelecimento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Tipo de Gestão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8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Municipal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Estadual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POSTO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SAÚDE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CENTRO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SAUDE/UNIDADE BASICA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POLICLINICA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HOSPITAL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GERAL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PRONTO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SOCORRO GERAL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CONSULTORIO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ISOLADO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CLINICA/CENTRO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ESPECIALIDADE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UNIDADE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APOIO DIAGNOSE E TERAPIA (SADT ISOLADO)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UNIDADE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MOVEL TERRESTRE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UNIDADE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MOVEL DE NIVEL PRE-HOSPITALAR </a:t>
                      </a:r>
                      <a:endParaRPr lang="pt-BR" sz="1200" b="0" i="0" u="none" strike="noStrike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AREA DE URGENCIA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HOSPITAL/DIA –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ISOLADO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SECRETARIA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SAUDE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CENTRO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ATENCAO PSICOSSOCIAL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PRONTO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ATENDIMENTO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CENTRAL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 REGULACAO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29377"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12</a:t>
            </a:fld>
            <a:endParaRPr lang="pt-BR" dirty="0"/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xmlns="" val="3812810190"/>
              </p:ext>
            </p:extLst>
          </p:nvPr>
        </p:nvGraphicFramePr>
        <p:xfrm>
          <a:off x="6206078" y="1895061"/>
          <a:ext cx="2910626" cy="440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0577" y="6572272"/>
            <a:ext cx="5037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SCNES – Sistema do Cadastro Nacional de Estabelecimentos de Saúde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" y="112973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Estabelecimentos de Saúde por Tipo de Gestão</a:t>
            </a:r>
          </a:p>
        </p:txBody>
      </p:sp>
    </p:spTree>
    <p:extLst>
      <p:ext uri="{BB962C8B-B14F-4D97-AF65-F5344CB8AC3E}">
        <p14:creationId xmlns:p14="http://schemas.microsoft.com/office/powerpoint/2010/main" xmlns="" val="30550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9144633"/>
              </p:ext>
            </p:extLst>
          </p:nvPr>
        </p:nvGraphicFramePr>
        <p:xfrm>
          <a:off x="481196" y="2597963"/>
          <a:ext cx="5282754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8647"/>
                <a:gridCol w="656822"/>
                <a:gridCol w="904375"/>
                <a:gridCol w="872910"/>
              </a:tblGrid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Esfera Administrativa (Gerência)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Tipo de Gestão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Municipal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Estadual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Estadual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Federal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Municipal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Privada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13</a:t>
            </a:fld>
            <a:endParaRPr lang="pt-BR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xmlns="" val="1161693747"/>
              </p:ext>
            </p:extLst>
          </p:nvPr>
        </p:nvGraphicFramePr>
        <p:xfrm>
          <a:off x="6088861" y="2332383"/>
          <a:ext cx="3027843" cy="3604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0577" y="6572272"/>
            <a:ext cx="5037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SCNES – Sistema do Cadastro Nacional de Estabelecimentos de Saúde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" y="112973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Estabelecimentos de Saúde por Esfera Administrativa</a:t>
            </a:r>
          </a:p>
        </p:txBody>
      </p:sp>
    </p:spTree>
    <p:extLst>
      <p:ext uri="{BB962C8B-B14F-4D97-AF65-F5344CB8AC3E}">
        <p14:creationId xmlns:p14="http://schemas.microsoft.com/office/powerpoint/2010/main" xmlns="" val="6080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0" y="1122363"/>
            <a:ext cx="9150350" cy="2387600"/>
          </a:xfrm>
        </p:spPr>
        <p:txBody>
          <a:bodyPr/>
          <a:lstStyle/>
          <a:p>
            <a:r>
              <a:rPr lang="pt-BR" dirty="0" smtClean="0"/>
              <a:t>Produção dos Serviços de Saúde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166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572272"/>
            <a:ext cx="19295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Divisão de Avaliação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642683"/>
            <a:ext cx="9144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</a:rPr>
              <a:t>Além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</a:rPr>
              <a:t>da produção acima, foram </a:t>
            </a: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</a:rPr>
              <a:t>processados:  	12.289 Procedimentos de Fisioterapia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" y="112973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Consultas e Outros procedimentos da </a:t>
            </a:r>
            <a:br>
              <a:rPr lang="pt-BR" sz="2000" b="1" dirty="0" smtClean="0">
                <a:solidFill>
                  <a:schemeClr val="accent5"/>
                </a:solidFill>
                <a:latin typeface="+mj-lt"/>
              </a:rPr>
            </a:br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Atenção Básica, Especialidades e Prontos-Socorros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155269"/>
              </p:ext>
            </p:extLst>
          </p:nvPr>
        </p:nvGraphicFramePr>
        <p:xfrm>
          <a:off x="182880" y="2040837"/>
          <a:ext cx="8804366" cy="2998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1561"/>
                <a:gridCol w="996568"/>
                <a:gridCol w="1218026"/>
                <a:gridCol w="1051931"/>
                <a:gridCol w="1356438"/>
                <a:gridCol w="1121137"/>
                <a:gridCol w="1218705"/>
              </a:tblGrid>
              <a:tr h="773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CONSULTAS MÉDICAS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CONSULTAS OUTROS PROFISSIONAIS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TRABALHOS DE GRUPO*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VISITAS DOMICILIARES NÍVEL SUPERIOR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CONSULTAS PRÉ-NATAL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VISITAS DOMICILIARES ACS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</a:tr>
              <a:tr h="279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USAFAS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46.664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18.027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353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1.792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7.418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145.037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</a:tr>
              <a:tr h="279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MULTICLÍNICAS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17.325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2.407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1.109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41.525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</a:tr>
              <a:tr h="279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NASF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257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9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ESPECIALIDADES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23.854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12.777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9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PRONTOS-SOCORROS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138.751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07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endParaRPr lang="pt-BR" sz="12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558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r>
                        <a:rPr lang="pt-BR" sz="12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 TOTAL PROCESSADO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226.851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33.330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464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1.905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8.527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186.562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578" marR="6578" marT="6578" marB="0" anchor="ctr"/>
                </a:tc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5449" y="5041075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200" b="1" dirty="0" smtClean="0">
                <a:solidFill>
                  <a:schemeClr val="accent5"/>
                </a:solidFill>
                <a:latin typeface="+mj-lt"/>
              </a:rPr>
              <a:t>* Cada trabalho de grupo é realizado, em média, com 10 (dez) participantes</a:t>
            </a:r>
            <a:endParaRPr lang="pt-BR" sz="12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815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6572272"/>
            <a:ext cx="6516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Fontes: Departamento de Assistência à Saúde, Departamento de Manutenção, Divisão de Avaliação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" y="1142984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Atendimentos Odontológicos,</a:t>
            </a:r>
            <a:br>
              <a:rPr lang="pt-BR" sz="2000" b="1" dirty="0" smtClean="0">
                <a:solidFill>
                  <a:schemeClr val="accent5"/>
                </a:solidFill>
                <a:latin typeface="+mj-lt"/>
              </a:rPr>
            </a:br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TFD – Tratamento Fora de Domicílio e </a:t>
            </a:r>
            <a:br>
              <a:rPr lang="pt-BR" sz="2000" b="1" dirty="0" smtClean="0">
                <a:solidFill>
                  <a:schemeClr val="accent5"/>
                </a:solidFill>
                <a:latin typeface="+mj-lt"/>
              </a:rPr>
            </a:br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SAMU – Serviço de Atendimento Móvel de Urgência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1230950"/>
              </p:ext>
            </p:extLst>
          </p:nvPr>
        </p:nvGraphicFramePr>
        <p:xfrm>
          <a:off x="296215" y="2182249"/>
          <a:ext cx="8538693" cy="2599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273"/>
                <a:gridCol w="1334998"/>
                <a:gridCol w="1334996"/>
                <a:gridCol w="1705096"/>
                <a:gridCol w="1163165"/>
                <a:gridCol w="1163165"/>
              </a:tblGrid>
              <a:tr h="682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ATENDIMENTOS ODONTOLÓGICOS 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PROCEDIMENTOS</a:t>
                      </a:r>
                      <a:r>
                        <a:rPr lang="pt-BR" sz="1100" u="none" strike="noStrike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pt-BR" sz="110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ODONTOLÓGICOS </a:t>
                      </a:r>
                      <a:endParaRPr lang="pt-BR" sz="1100" b="1" i="0" u="none" strike="noStrike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PALESTRAS/CREMES DENTAIS DISTRIBUÍDOS 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ESCOVAÇÕES COM ENTREGA DE ESCOVAS 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EXAMES DE RISCO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</a:tr>
              <a:tr h="270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 USAFAS 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5.475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16.526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endParaRPr lang="pt-BR" sz="16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endParaRPr lang="pt-BR" sz="16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endParaRPr lang="pt-BR" sz="16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0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 MULTICLÍNICAS 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1.195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4.180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0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 ESPECIALIDADES 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EQUIPE DE PREVENÇÃO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685800" rtl="0" eaLnBrk="1" fontAlgn="ctr" latinLnBrk="0" hangingPunct="1"/>
                      <a:endParaRPr lang="pt-BR" sz="16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685800" rtl="0" eaLnBrk="1" fontAlgn="ctr" latinLnBrk="0" hangingPunct="1"/>
                      <a:endParaRPr lang="pt-BR" sz="16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89" marR="8389" marT="83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2.461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5.780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ctr"/>
                      <a:endParaRPr lang="pt-BR" sz="1100" b="0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noFill/>
                  </a:tcPr>
                </a:tc>
              </a:tr>
              <a:tr h="5401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TOTAL PROCESSADO </a:t>
                      </a:r>
                      <a:endParaRPr lang="pt-BR" sz="11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6.751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20.875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2.461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5.780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389" marR="8389" marT="838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7030" y="4882327"/>
            <a:ext cx="915806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TFD – Tratamento Fora do Domicílio:  	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Foram transportados 3.368 pacientes a</a:t>
            </a:r>
            <a:r>
              <a:rPr lang="pt-BR" sz="160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través do TFD, </a:t>
            </a:r>
            <a:br>
              <a:rPr lang="pt-BR" sz="160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</a:br>
            <a:r>
              <a:rPr lang="pt-BR" sz="160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				e 6.342 pacientes através do transporte social</a:t>
            </a:r>
            <a:endParaRPr kumimoji="0" lang="pt-BR" sz="1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-7030" y="5823595"/>
            <a:ext cx="915806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SAMU – Serviço de Atendimento Móvel de Urgências:  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Foram realizados 5.047 atendimentos e </a:t>
            </a:r>
            <a:b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</a:b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					 2.399 Transportes</a:t>
            </a:r>
            <a:r>
              <a:rPr kumimoji="0" lang="pt-BR" sz="1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em Veículo Especial (TVE)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.</a:t>
            </a:r>
            <a:endParaRPr kumimoji="0" lang="pt-BR" sz="1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044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" y="140550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Acompanhamento de Pacientes da Atenção Psicossocial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572272"/>
            <a:ext cx="6116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Fontes: Centros de Atenção Psicossocial (CAPS), Núcleo de Reabilitação Física e Mental Henry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-48417" y="2714514"/>
            <a:ext cx="3159579" cy="4119268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CAPS II</a:t>
            </a:r>
          </a:p>
          <a:p>
            <a:pPr marL="0" indent="0"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Produção Quadrimestral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3.691 </a:t>
            </a:r>
            <a:r>
              <a:rPr lang="pt-BR" sz="1800" dirty="0" smtClean="0"/>
              <a:t>atendimentos,</a:t>
            </a:r>
            <a:br>
              <a:rPr lang="pt-BR" sz="1800" dirty="0" smtClean="0"/>
            </a:br>
            <a:r>
              <a:rPr lang="pt-BR" sz="1800" dirty="0" smtClean="0"/>
              <a:t>atendendo </a:t>
            </a:r>
            <a:r>
              <a:rPr lang="pt-BR" sz="1800" dirty="0" smtClean="0"/>
              <a:t>923 </a:t>
            </a:r>
            <a:r>
              <a:rPr lang="pt-BR" sz="1800" dirty="0" smtClean="0"/>
              <a:t>pacientes, em média.</a:t>
            </a:r>
            <a:endParaRPr lang="pt-BR" sz="1800" dirty="0"/>
          </a:p>
        </p:txBody>
      </p:sp>
      <p:sp>
        <p:nvSpPr>
          <p:cNvPr id="9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5936615" y="2710158"/>
            <a:ext cx="3265722" cy="4119268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Núcleo Henry</a:t>
            </a:r>
          </a:p>
          <a:p>
            <a:pPr marL="0" indent="0"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Produção Quadrimestral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8.901 </a:t>
            </a:r>
            <a:r>
              <a:rPr lang="pt-BR" sz="1800" dirty="0" smtClean="0"/>
              <a:t>atendimentos, </a:t>
            </a:r>
            <a:br>
              <a:rPr lang="pt-BR" sz="1800" dirty="0" smtClean="0"/>
            </a:br>
            <a:r>
              <a:rPr lang="pt-BR" sz="1800" dirty="0" smtClean="0"/>
              <a:t>atendendo </a:t>
            </a:r>
            <a:r>
              <a:rPr lang="pt-BR" sz="1800" dirty="0" smtClean="0"/>
              <a:t>805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pacientes, em média.</a:t>
            </a:r>
            <a:endParaRPr lang="pt-BR" sz="1800" dirty="0"/>
          </a:p>
        </p:txBody>
      </p:sp>
      <p:sp>
        <p:nvSpPr>
          <p:cNvPr id="7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2963121" y="2712366"/>
            <a:ext cx="3159579" cy="4119268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CAPS AD</a:t>
            </a:r>
          </a:p>
          <a:p>
            <a:pPr marL="0" indent="0"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Produção Quadrimestral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3.765 </a:t>
            </a:r>
            <a:r>
              <a:rPr lang="pt-BR" sz="1800" dirty="0" smtClean="0"/>
              <a:t>atendimentos,</a:t>
            </a:r>
            <a:br>
              <a:rPr lang="pt-BR" sz="1800" dirty="0" smtClean="0"/>
            </a:br>
            <a:r>
              <a:rPr lang="pt-BR" sz="1800" dirty="0" smtClean="0"/>
              <a:t>atendendo 453 pacientes, em média.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14915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07196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" y="109601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Exames Processados no Município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6572272"/>
            <a:ext cx="6557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Fontes: SIA/SUS – Sistema de Informações Ambulatoriais do SUS, Apoio Técnico de Saúde da Mulher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6384944"/>
              </p:ext>
            </p:extLst>
          </p:nvPr>
        </p:nvGraphicFramePr>
        <p:xfrm>
          <a:off x="2367465" y="1547945"/>
          <a:ext cx="4454250" cy="471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165"/>
                <a:gridCol w="1103085"/>
              </a:tblGrid>
              <a:tr h="31414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EXAME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QTDE </a:t>
                      </a: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COLONOSCOPIAS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DENSITOMETRIAS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ECOCARDIOGRAMAS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ELETROCARDIOGRAMAS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7.554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ENDOSCOPIAS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2.373</a:t>
                      </a: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EXAMES AUDIOLÓGICOS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EXAMES OFTALMOLÓGICOS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EXAMES LABORATORIAIS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317.365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MAMOGRAFIAS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2.992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PREVENTIVOS DO COLO UTERINO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4.622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RADIOGRAFIAS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51.127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TESTES DO PEZINHO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1.023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TOMOGRAFIAS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3.699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1414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ULTRASSONOGRAFIAS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1.810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179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xmlns="" val="2819076753"/>
              </p:ext>
            </p:extLst>
          </p:nvPr>
        </p:nvGraphicFramePr>
        <p:xfrm>
          <a:off x="0" y="1954470"/>
          <a:ext cx="4746171" cy="482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1486" y="6572272"/>
            <a:ext cx="59186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SIHD – Sistema de Informações Hospitalares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Descentralizado \ Divisão de Auditoria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" y="131437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Hospital Municipal Irmã Dulce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9643884"/>
              </p:ext>
            </p:extLst>
          </p:nvPr>
        </p:nvGraphicFramePr>
        <p:xfrm>
          <a:off x="5008230" y="2502596"/>
          <a:ext cx="3772914" cy="356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85523"/>
                <a:gridCol w="787391"/>
              </a:tblGrid>
              <a:tr h="33934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pt-BR" sz="1350" kern="1200" dirty="0" smtClean="0"/>
                        <a:t>Especialidade</a:t>
                      </a:r>
                      <a:endParaRPr lang="pt-BR" sz="13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pt-BR" sz="1350" kern="1200" dirty="0" smtClean="0"/>
                        <a:t>Qtde</a:t>
                      </a:r>
                      <a:endParaRPr lang="pt-BR" sz="13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BUCOMAXILO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GERAIS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GINECOLÓGICAS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OBSTÉTRICAS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ORTOPÉDICAS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OTORRINOLARINGOLÓGICAS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PLÁSTICAS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PROCTOLÓGICAS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UROLÓGICAS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CIRURGIAS VASCULARES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pt-BR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pt-BR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pt-BR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261</a:t>
                      </a:r>
                      <a:endParaRPr lang="pt-BR" sz="16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89269" y="2094184"/>
            <a:ext cx="35282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Internações Processadas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184644" y="2101441"/>
            <a:ext cx="35282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Cirurgias Eletivas Realizadas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6126" y="6177445"/>
            <a:ext cx="3344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Total de Internações: 2.288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79610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930026"/>
            <a:ext cx="9144000" cy="668998"/>
          </a:xfrm>
        </p:spPr>
        <p:txBody>
          <a:bodyPr>
            <a:normAutofit/>
          </a:bodyPr>
          <a:lstStyle/>
          <a:p>
            <a:pPr algn="ctr"/>
            <a:r>
              <a:rPr lang="pt-BR" sz="3000" dirty="0"/>
              <a:t>Dr. Francisco Jaimez Gago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2373" y="2599024"/>
            <a:ext cx="5915025" cy="1125140"/>
          </a:xfrm>
        </p:spPr>
        <p:txBody>
          <a:bodyPr/>
          <a:lstStyle/>
          <a:p>
            <a:pPr algn="ctr"/>
            <a:r>
              <a:rPr lang="pt-BR" sz="2400" dirty="0">
                <a:solidFill>
                  <a:schemeClr val="accent5">
                    <a:lumMod val="75000"/>
                  </a:schemeClr>
                </a:solidFill>
              </a:rPr>
              <a:t>Secretário de Saúde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Empossado em 01/01/2013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4067129"/>
            <a:ext cx="9143999" cy="668998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dirty="0"/>
              <a:t>Plano </a:t>
            </a:r>
            <a:r>
              <a:rPr lang="pt-BR" sz="3000" dirty="0" smtClean="0"/>
              <a:t>Municipal de Saúde</a:t>
            </a:r>
            <a:endParaRPr lang="pt-BR" sz="3000" dirty="0"/>
          </a:p>
        </p:txBody>
      </p:sp>
      <p:sp>
        <p:nvSpPr>
          <p:cNvPr id="8" name="Espaço Reservado para Texto 2"/>
          <p:cNvSpPr txBox="1">
            <a:spLocks/>
          </p:cNvSpPr>
          <p:nvPr/>
        </p:nvSpPr>
        <p:spPr>
          <a:xfrm>
            <a:off x="1609305" y="4756369"/>
            <a:ext cx="5915025" cy="112514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700" dirty="0" smtClean="0">
                <a:solidFill>
                  <a:schemeClr val="accent5">
                    <a:lumMod val="75000"/>
                  </a:schemeClr>
                </a:solidFill>
              </a:rPr>
              <a:t>2014 – 2017</a:t>
            </a:r>
          </a:p>
          <a:p>
            <a:pPr algn="ctr"/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Aprovado </a:t>
            </a:r>
            <a:r>
              <a:rPr lang="pt-BR" sz="1800" dirty="0">
                <a:solidFill>
                  <a:schemeClr val="accent5">
                    <a:lumMod val="75000"/>
                  </a:schemeClr>
                </a:solidFill>
              </a:rPr>
              <a:t>no Conselho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Municipal de </a:t>
            </a:r>
            <a:r>
              <a:rPr lang="pt-BR" sz="1800" dirty="0">
                <a:solidFill>
                  <a:schemeClr val="accent5">
                    <a:lumMod val="75000"/>
                  </a:schemeClr>
                </a:solidFill>
              </a:rPr>
              <a:t>Saúde </a:t>
            </a:r>
            <a:br>
              <a:rPr lang="pt-BR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sz="1800" dirty="0">
                <a:solidFill>
                  <a:schemeClr val="accent5">
                    <a:lumMod val="75000"/>
                  </a:schemeClr>
                </a:solidFill>
              </a:rPr>
              <a:t>pela Resolução nº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004 </a:t>
            </a:r>
            <a:r>
              <a:rPr lang="pt-BR" sz="1800" dirty="0">
                <a:solidFill>
                  <a:schemeClr val="accent5">
                    <a:lumMod val="75000"/>
                  </a:schemeClr>
                </a:solidFill>
              </a:rPr>
              <a:t>em </a:t>
            </a: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25/03/2014</a:t>
            </a:r>
            <a:endParaRPr lang="pt-BR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55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577" y="6572272"/>
            <a:ext cx="23505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Coordenação de Regulação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" y="131437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Central de Regulação de Consultas e Exames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211960" y="1737221"/>
            <a:ext cx="49320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Procedimentos</a:t>
            </a:r>
            <a:r>
              <a:rPr kumimoji="0" lang="pt-BR" sz="1400" b="1" i="0" u="none" strike="noStrike" kern="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 agendados em Serviços de Referência</a:t>
            </a:r>
            <a:endParaRPr kumimoji="0" lang="pt-BR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1504" y="2443656"/>
            <a:ext cx="4346713" cy="30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Agendamento de Consultas na Atenção Especializada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3646206"/>
              </p:ext>
            </p:extLst>
          </p:nvPr>
        </p:nvGraphicFramePr>
        <p:xfrm>
          <a:off x="196257" y="2861925"/>
          <a:ext cx="4069113" cy="2635069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501351"/>
                <a:gridCol w="2161691"/>
                <a:gridCol w="1406071"/>
              </a:tblGrid>
              <a:tr h="522613"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baseline="0" dirty="0" smtClean="0">
                          <a:latin typeface="+mj-lt"/>
                        </a:rPr>
                        <a:t>AME Praia Grande e demais referências intermunicipais</a:t>
                      </a:r>
                      <a:endParaRPr lang="pt-BR" sz="14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2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076">
                <a:tc rowSpan="4"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AME</a:t>
                      </a:r>
                    </a:p>
                    <a:p>
                      <a:pPr algn="ctr"/>
                      <a:r>
                        <a:rPr lang="pt-BR" sz="1200" dirty="0" smtClean="0">
                          <a:latin typeface="+mj-lt"/>
                        </a:rPr>
                        <a:t>PR</a:t>
                      </a:r>
                      <a:r>
                        <a:rPr lang="pt-BR" sz="1200" baseline="0" dirty="0" smtClean="0">
                          <a:latin typeface="+mj-lt"/>
                        </a:rPr>
                        <a:t>AIA GRANDE</a:t>
                      </a:r>
                      <a:endParaRPr lang="pt-BR" sz="1200" b="0" dirty="0">
                        <a:latin typeface="+mj-lt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+mj-lt"/>
                        </a:rPr>
                        <a:t>SETEMBRO/2014</a:t>
                      </a:r>
                      <a:endParaRPr lang="pt-BR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1.478</a:t>
                      </a:r>
                      <a:endParaRPr lang="pt-BR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352076">
                <a:tc vMerge="1">
                  <a:txBody>
                    <a:bodyPr/>
                    <a:lstStyle/>
                    <a:p>
                      <a:pPr algn="ctr"/>
                      <a:endParaRPr lang="pt-BR" sz="1200" b="0" dirty="0">
                        <a:latin typeface="Calibri" pitchFamily="34" charset="0"/>
                      </a:endParaRPr>
                    </a:p>
                  </a:txBody>
                  <a:tcPr vert="vert27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+mj-lt"/>
                        </a:rPr>
                        <a:t>OUTUBRO/2014</a:t>
                      </a:r>
                      <a:endParaRPr lang="pt-BR" sz="1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1.808</a:t>
                      </a:r>
                      <a:endParaRPr lang="pt-BR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352076">
                <a:tc vMerge="1">
                  <a:txBody>
                    <a:bodyPr/>
                    <a:lstStyle/>
                    <a:p>
                      <a:pPr algn="ctr"/>
                      <a:endParaRPr lang="pt-BR" sz="12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+mj-lt"/>
                        </a:rPr>
                        <a:t>NOVEMBRO/2014</a:t>
                      </a:r>
                      <a:endParaRPr lang="pt-BR" sz="1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1.601</a:t>
                      </a:r>
                      <a:endParaRPr lang="pt-BR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352076">
                <a:tc vMerge="1">
                  <a:txBody>
                    <a:bodyPr/>
                    <a:lstStyle/>
                    <a:p>
                      <a:pPr algn="ctr"/>
                      <a:endParaRPr lang="pt-BR" sz="1200" dirty="0">
                        <a:latin typeface="Calibri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+mj-lt"/>
                        </a:rPr>
                        <a:t>DEZEMBRO/2014</a:t>
                      </a:r>
                      <a:endParaRPr lang="pt-BR" sz="14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1.348</a:t>
                      </a:r>
                      <a:endParaRPr lang="pt-BR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352076">
                <a:tc gridSpan="2"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+mj-lt"/>
                        </a:rPr>
                        <a:t>Demais</a:t>
                      </a:r>
                      <a:r>
                        <a:rPr lang="pt-BR" sz="1400" baseline="0" dirty="0" smtClean="0">
                          <a:latin typeface="+mj-lt"/>
                        </a:rPr>
                        <a:t> Referências</a:t>
                      </a:r>
                      <a:endParaRPr lang="pt-BR" sz="1400" b="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200" b="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b="0" dirty="0" smtClean="0">
                          <a:latin typeface="+mj-lt"/>
                        </a:rPr>
                        <a:t>570</a:t>
                      </a:r>
                    </a:p>
                  </a:txBody>
                  <a:tcPr anchor="ctr"/>
                </a:tc>
              </a:tr>
              <a:tr h="352076">
                <a:tc gridSpan="2"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latin typeface="+mj-lt"/>
                        </a:rPr>
                        <a:t>Total</a:t>
                      </a:r>
                      <a:endParaRPr lang="pt-BR" sz="1400" b="1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200" b="1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6.805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2922216"/>
              </p:ext>
            </p:extLst>
          </p:nvPr>
        </p:nvGraphicFramePr>
        <p:xfrm>
          <a:off x="4972085" y="2044998"/>
          <a:ext cx="3506949" cy="443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95155"/>
                <a:gridCol w="811794"/>
              </a:tblGrid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Exame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Qtde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ARTERIOGRAFIA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AUDIOMETRIA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CATETERISMO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CINTILOGRAFIA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COLONOSCOPIA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ECOCARDIOGRAMA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ELETROCARDIOGRAMA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ELETROENCEFALOGRAMA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ELETRONEUROMIOGRAFIA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ENDOSCOPIA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ESPIROMETRIA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MAMOGRAFIA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RADIOGRAFIA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RESSONÂNCIA </a:t>
                      </a:r>
                      <a:r>
                        <a:rPr lang="pt-BR" sz="1400" u="none" strike="noStrike" dirty="0">
                          <a:effectLst/>
                        </a:rPr>
                        <a:t>MAGNÉTICA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TESTE </a:t>
                      </a:r>
                      <a:r>
                        <a:rPr lang="pt-BR" sz="1400" u="none" strike="noStrike" dirty="0">
                          <a:effectLst/>
                        </a:rPr>
                        <a:t>ERGOMETRICO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TESTES </a:t>
                      </a:r>
                      <a:r>
                        <a:rPr lang="pt-BR" sz="1400" u="none" strike="noStrike" dirty="0">
                          <a:effectLst/>
                        </a:rPr>
                        <a:t>LABIRINTICOS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TOMOGRAFIA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ULTRASSONOGRAFIA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  <a:tr h="16532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OUTROS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6" marR="8266" marT="826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010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2" y="1026892"/>
            <a:ext cx="8961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Ouvidoria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622680" y="6593134"/>
            <a:ext cx="21719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dirty="0">
                <a:latin typeface="Calibri" pitchFamily="34" charset="0"/>
              </a:rPr>
              <a:t>* Reclamações de cada unidade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32" y="6601309"/>
            <a:ext cx="17392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Ouvidoria do SUS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6455037"/>
              </p:ext>
            </p:extLst>
          </p:nvPr>
        </p:nvGraphicFramePr>
        <p:xfrm>
          <a:off x="43542" y="1733479"/>
          <a:ext cx="3447920" cy="2378493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2256408"/>
                <a:gridCol w="1191512"/>
              </a:tblGrid>
              <a:tr h="366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400" baseline="0" dirty="0" smtClean="0">
                          <a:latin typeface="+mj-lt"/>
                        </a:rPr>
                        <a:t>Tipo de Atendimento</a:t>
                      </a:r>
                      <a:endParaRPr lang="pt-BR" sz="14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400" baseline="0" dirty="0" smtClean="0">
                          <a:latin typeface="+mj-lt"/>
                        </a:rPr>
                        <a:t>Quantidade</a:t>
                      </a:r>
                      <a:endParaRPr lang="pt-BR" sz="14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b"/>
                      <a:r>
                        <a:rPr lang="pt-BR" sz="1400" u="none" strike="noStrike" dirty="0" smtClean="0">
                          <a:latin typeface="+mj-lt"/>
                        </a:rPr>
                        <a:t>Elogios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54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latin typeface="+mj-lt"/>
                        </a:rPr>
                        <a:t>Reclamações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b="0" dirty="0" smtClean="0">
                          <a:latin typeface="+mj-lt"/>
                        </a:rPr>
                        <a:t>645</a:t>
                      </a:r>
                      <a:endParaRPr lang="pt-BR" sz="1600" b="0" dirty="0"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Denúncias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latin typeface="+mj-lt"/>
                        </a:rPr>
                        <a:t>64</a:t>
                      </a:r>
                      <a:endParaRPr lang="pt-BR" sz="1600" b="0" dirty="0"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latin typeface="+mj-lt"/>
                        </a:rPr>
                        <a:t>Sugestões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b="0" dirty="0" smtClean="0">
                          <a:latin typeface="+mj-lt"/>
                        </a:rPr>
                        <a:t>16</a:t>
                      </a:r>
                      <a:endParaRPr lang="pt-BR" sz="1600" b="0" dirty="0"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 fontAlgn="b"/>
                      <a:r>
                        <a:rPr lang="pt-BR" sz="1400" u="none" strike="noStrike" dirty="0" smtClean="0">
                          <a:latin typeface="+mj-lt"/>
                        </a:rPr>
                        <a:t>Outras Solicitações 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dirty="0" smtClean="0">
                          <a:latin typeface="+mj-lt"/>
                        </a:rPr>
                        <a:t>2.883</a:t>
                      </a:r>
                      <a:endParaRPr lang="pt-BR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300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pt-BR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3.662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0" y="1471869"/>
            <a:ext cx="35282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TOTAL DE ATENDIMENTOS REALIZADOS PELA OUVIDORIA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-24886" y="4155298"/>
            <a:ext cx="35282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 smtClean="0">
                <a:latin typeface="Calibri" pitchFamily="34" charset="0"/>
              </a:rPr>
              <a:t>*Comprovante de Atendimento médico, Receituário particular solicitando medicação, informações sobre: medicação de alto custo, transporte, exames, antecipação de consultas e visitas de Agente Comunitário, material para curativo, exame admissional, desratização, maus tratos animais, vacinas, oxigenioterapia, câmara hiperbárica, aparelho dextro, troca de médico.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595327" y="1463039"/>
            <a:ext cx="537885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itchFamily="34" charset="0"/>
              </a:rPr>
              <a:t>UNIDADES QUE RECEBERAM RECLAMAÇÕES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2842934"/>
              </p:ext>
            </p:extLst>
          </p:nvPr>
        </p:nvGraphicFramePr>
        <p:xfrm>
          <a:off x="3612761" y="1732442"/>
          <a:ext cx="5135454" cy="47808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34702"/>
                <a:gridCol w="900752"/>
              </a:tblGrid>
              <a:tr h="1227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</a:rPr>
                        <a:t>Unidade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Reclamações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CEMAS - CENTRO DE ESPECIALIDADES MÉDICAS E ASSISTÊNCIA SOCIAL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49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HOSPITAL MUNICIPAL E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PRONTO SOCORRO COMPLEXO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IRMÃ DULCE*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47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UBS OCIAN E COORDENADORIA DE ASSISTÊNCIA FARMACÊUTICA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USAFAS CAIÇARA E VILA SÔNIA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36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UPA DR CHARLES ANTUNES BECHARA E PRONTO SOCORRO QUIETUDE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33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UBS TUPI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COORDENADORIA DE REGULAÇÃO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AMBULATÓRIO DE SAÚDE MENTAL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QUIETUDE E DEPARTAMENTO DE MANUTENÇÃO – FROTA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UBS BOQUEIRÃO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TUPIRY E DEPARTAMENTO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DE ASSISTÊNCIA À SAÚDE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MIRIM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FORTE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SOLEMAR E TFD – TRANSPORTE FORA DE DOMICILIO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USAFAS ANHANGUERA, REAL, SAMAMBAIA E VILA ALICE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USAFAS SÃO JORGE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E GUARAMAR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786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MELVI E CONTROLE DE ZOONOSES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USAFA ESMERALDA, UBS AVIAÇÃO, E DIRETORIA REGIONAL DE SAÚDE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 USAFA TUDE BASTOS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OUVIDORIA DO SUS,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 GABINETE DO SECRETÁRIO, DEPARTAMENTO DE ADMINISTRAÇÃO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741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SAE</a:t>
                      </a:r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, CAPS ÁLCOOL E DROGAS, CAPS II , SAMU *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769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INFORMAÇÃO EM SAÚDE E UNIDADE DE DISPENSAÇÃO DE MEDICAMENTOS DE ALTO CUSTO *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28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2700" y="6639163"/>
            <a:ext cx="45132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Departamento de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Vigilância em Saúde </a:t>
            </a:r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/ API Municipal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101664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Calibri" pitchFamily="34" charset="0"/>
              </a:rPr>
              <a:t>Total de Vacinas aplicadas</a:t>
            </a:r>
            <a:endParaRPr lang="pt-BR" sz="2000" b="1" dirty="0">
              <a:solidFill>
                <a:schemeClr val="accent5"/>
              </a:solidFill>
              <a:latin typeface="Calibri" pitchFamily="34" charset="0"/>
            </a:endParaRPr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xmlns="" val="1960973336"/>
              </p:ext>
            </p:extLst>
          </p:nvPr>
        </p:nvGraphicFramePr>
        <p:xfrm>
          <a:off x="-12700" y="4850421"/>
          <a:ext cx="9147273" cy="166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624" y="442087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Calibri" pitchFamily="34" charset="0"/>
              </a:rPr>
              <a:t>Percentual acumulado de cobertura vacinal em menores de 1 ano</a:t>
            </a:r>
            <a:endParaRPr lang="pt-BR" sz="2000" b="1" dirty="0">
              <a:solidFill>
                <a:schemeClr val="accent5"/>
              </a:solidFill>
              <a:latin typeface="Calibri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3621548"/>
              </p:ext>
            </p:extLst>
          </p:nvPr>
        </p:nvGraphicFramePr>
        <p:xfrm>
          <a:off x="45611" y="1385791"/>
          <a:ext cx="9056745" cy="30060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3224"/>
                <a:gridCol w="937578"/>
                <a:gridCol w="2605771"/>
                <a:gridCol w="937578"/>
                <a:gridCol w="2065016"/>
                <a:gridCol w="937578"/>
              </a:tblGrid>
              <a:tr h="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Vacina</a:t>
                      </a:r>
                      <a:endParaRPr lang="pt-BR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Aplicações</a:t>
                      </a:r>
                      <a:endParaRPr lang="pt-BR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Vacina</a:t>
                      </a:r>
                      <a:endParaRPr lang="pt-BR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Aplicações</a:t>
                      </a:r>
                      <a:endParaRPr lang="pt-BR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Vacina</a:t>
                      </a:r>
                      <a:endParaRPr lang="pt-BR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Aplicações</a:t>
                      </a:r>
                      <a:endParaRPr lang="pt-BR" sz="1200" dirty="0"/>
                    </a:p>
                  </a:txBody>
                  <a:tcPr marL="45720" marR="45720"/>
                </a:tc>
              </a:tr>
              <a:tr h="445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ARH – Anti Rábica Humana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570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Hepatite B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4.188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Meningocócica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4.034</a:t>
                      </a:r>
                      <a:endParaRPr lang="pt-BR" sz="1400" dirty="0"/>
                    </a:p>
                  </a:txBody>
                  <a:tcPr anchor="ctr"/>
                </a:tc>
              </a:tr>
              <a:tr h="445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BCG - Tuberculose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1.345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Rotavírus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2.720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Pneumocócica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5.607</a:t>
                      </a:r>
                      <a:endParaRPr lang="pt-BR" sz="1400" dirty="0"/>
                    </a:p>
                  </a:txBody>
                  <a:tcPr anchor="ctr"/>
                </a:tc>
              </a:tr>
              <a:tr h="445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DT – Difteria, Tétano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5.563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SABIN - Poliomielite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6.272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Pentavalente - Difteria, Tétano, Coqueluche, Haemophilus e Hepatite B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4.202</a:t>
                      </a:r>
                      <a:endParaRPr lang="pt-BR" sz="1400" dirty="0"/>
                    </a:p>
                  </a:txBody>
                  <a:tcPr anchor="ctr"/>
                </a:tc>
              </a:tr>
              <a:tr h="445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DTP – Difteria, Tétano, Coqueluche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2.492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SCR – Sarampo, Caxumba e Rubéola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1.977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Tetraviral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1.312</a:t>
                      </a:r>
                      <a:endParaRPr lang="pt-BR" sz="1400" dirty="0"/>
                    </a:p>
                  </a:txBody>
                  <a:tcPr anchor="ctr"/>
                </a:tc>
              </a:tr>
              <a:tr h="445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Febre Amarela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258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 Narrow" panose="020B0606020202030204" pitchFamily="34" charset="0"/>
                        </a:rPr>
                        <a:t>SCR-MIF – Sarampo, Caxumba e Rubéola em Mulheres de Idade Fértil</a:t>
                      </a:r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301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74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2" y="6572272"/>
            <a:ext cx="30685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Fonte: Departamento de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Vigilância em Saúde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109805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Ações da Vigilância Epidemiológica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2383544"/>
              </p:ext>
            </p:extLst>
          </p:nvPr>
        </p:nvGraphicFramePr>
        <p:xfrm>
          <a:off x="834886" y="1610438"/>
          <a:ext cx="7646505" cy="174691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6639339"/>
                <a:gridCol w="1007166"/>
              </a:tblGrid>
              <a:tr h="34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Visitas Domiciliares de Profissionais de Nível Médio/Superior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4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Análises de Declaração de Óbito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4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Análises de Declaração de Nascidos Vivos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4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Casos Suspeitos de Doenças de Notificação Compulsória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4938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Quimioprofilaxias de Doença Meningocócica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7" name="Conector reto 6"/>
          <p:cNvCxnSpPr/>
          <p:nvPr/>
        </p:nvCxnSpPr>
        <p:spPr bwMode="auto">
          <a:xfrm>
            <a:off x="-9427" y="3561246"/>
            <a:ext cx="9144000" cy="1588"/>
          </a:xfrm>
          <a:prstGeom prst="line">
            <a:avLst/>
          </a:prstGeom>
          <a:gradFill rotWithShape="1">
            <a:gsLst>
              <a:gs pos="0">
                <a:srgbClr val="FFFFFF"/>
              </a:gs>
              <a:gs pos="100000">
                <a:srgbClr val="4147BF"/>
              </a:gs>
            </a:gsLst>
            <a:lin ang="2700000" scaled="1"/>
          </a:gra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9427" y="37902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Inspeções Sanitárias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7595996"/>
              </p:ext>
            </p:extLst>
          </p:nvPr>
        </p:nvGraphicFramePr>
        <p:xfrm>
          <a:off x="805580" y="4305965"/>
          <a:ext cx="7673008" cy="224973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6652591"/>
                <a:gridCol w="1020417"/>
              </a:tblGrid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Depósitos de Alimentos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Comércio e Correlatos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Drogarias, Ervanarias e Depósitos de Medicamentos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Instituto de beleza sem responsabilidade médica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smtClean="0">
                          <a:effectLst/>
                          <a:latin typeface="+mj-lt"/>
                        </a:rPr>
                        <a:t>Monitoramento da qualidade</a:t>
                      </a:r>
                      <a:r>
                        <a:rPr lang="pt-BR" sz="1600" u="none" strike="noStrike" baseline="0" dirty="0" smtClean="0">
                          <a:effectLst/>
                          <a:latin typeface="+mj-lt"/>
                        </a:rPr>
                        <a:t> da água para consumo humano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Inspeção sanitária em terreno baldio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13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Unidade de saúde sem procedimento invasivo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71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8376" y="6572272"/>
            <a:ext cx="8128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Departamento de Vigilância em Saúde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4223980"/>
              </p:ext>
            </p:extLst>
          </p:nvPr>
        </p:nvGraphicFramePr>
        <p:xfrm>
          <a:off x="4778060" y="2104492"/>
          <a:ext cx="4163327" cy="373460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3219720"/>
                <a:gridCol w="943607"/>
              </a:tblGrid>
              <a:tr h="377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rtl="0" fontAlgn="ctr"/>
                      <a:r>
                        <a:rPr lang="pt-BR" sz="1400" u="none" strike="noStrike" dirty="0" smtClean="0">
                          <a:latin typeface="+mj-lt"/>
                        </a:rPr>
                        <a:t> Residências visitadas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32.098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7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rtl="0" fontAlgn="ctr"/>
                      <a:r>
                        <a:rPr lang="pt-BR" sz="1400" u="none" strike="noStrike" dirty="0" smtClean="0">
                          <a:latin typeface="+mj-lt"/>
                        </a:rPr>
                        <a:t> Residências</a:t>
                      </a:r>
                      <a:r>
                        <a:rPr lang="pt-BR" sz="1400" u="none" strike="noStrike" baseline="0" dirty="0" smtClean="0">
                          <a:latin typeface="+mj-lt"/>
                        </a:rPr>
                        <a:t> não trabalhadas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62.686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77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rtl="0" fontAlgn="ctr"/>
                      <a:r>
                        <a:rPr lang="pt-BR" sz="1400" u="none" strike="noStrike" dirty="0" smtClean="0">
                          <a:latin typeface="+mj-lt"/>
                        </a:rPr>
                        <a:t> Pontos estratégicos visitados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470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503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l" rtl="0" fontAlgn="ctr"/>
                      <a:r>
                        <a:rPr lang="pt-BR" sz="1400" u="none" strike="noStrike" dirty="0" smtClean="0">
                          <a:latin typeface="+mj-lt"/>
                        </a:rPr>
                        <a:t> Solicitação de Vistorias (Controle de Aedes)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177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503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Ações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de Informação, Comunicação e Educação (IEC)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156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503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Público Atingido pelas Ações (IEC)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354.563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503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Material Elaborado (IEC)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22.750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7905928"/>
              </p:ext>
            </p:extLst>
          </p:nvPr>
        </p:nvGraphicFramePr>
        <p:xfrm>
          <a:off x="141670" y="2110693"/>
          <a:ext cx="4224269" cy="371055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3271231"/>
                <a:gridCol w="953038"/>
              </a:tblGrid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Amostras </a:t>
                      </a:r>
                      <a:r>
                        <a:rPr lang="pt-BR" sz="1400" u="none" strike="noStrike" dirty="0">
                          <a:effectLst/>
                        </a:rPr>
                        <a:t>encaminhadas para análise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Animais </a:t>
                      </a:r>
                      <a:r>
                        <a:rPr lang="pt-BR" sz="1400" u="none" strike="noStrike" dirty="0">
                          <a:effectLst/>
                        </a:rPr>
                        <a:t>adotados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Animais </a:t>
                      </a:r>
                      <a:r>
                        <a:rPr lang="pt-BR" sz="1400" u="none" strike="noStrike" dirty="0">
                          <a:effectLst/>
                        </a:rPr>
                        <a:t>apreendidos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Animais </a:t>
                      </a:r>
                      <a:r>
                        <a:rPr lang="pt-BR" sz="1400" u="none" strike="noStrike" dirty="0">
                          <a:effectLst/>
                        </a:rPr>
                        <a:t>castrados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Animais </a:t>
                      </a:r>
                      <a:r>
                        <a:rPr lang="pt-BR" sz="1400" u="none" strike="noStrike" dirty="0">
                          <a:effectLst/>
                        </a:rPr>
                        <a:t>eutanasiados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Desinsetizações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Desratizações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Solicitações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228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 Vistorias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1262355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Controle de Zoonoses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582734" y="1273086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Controle de Vetores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8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2829-633B-4E88-B954-F7B2EBEDA68C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-3672" y="6584950"/>
            <a:ext cx="74154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Fontes: Sistema de Informações da Administração Municipal (SIAM) \ Coordenadoria de Assistência Farmacêutica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" y="946077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Assistência Farmacêutica</a:t>
            </a:r>
          </a:p>
        </p:txBody>
      </p:sp>
      <p:sp>
        <p:nvSpPr>
          <p:cNvPr id="15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-3200" y="1345907"/>
            <a:ext cx="4523681" cy="920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Unidades da Rede</a:t>
            </a:r>
          </a:p>
          <a:p>
            <a:pPr marL="0" indent="0">
              <a:buNone/>
            </a:pPr>
            <a:r>
              <a:rPr lang="pt-BR" sz="1600" dirty="0" smtClean="0"/>
              <a:t>Existe dispensação de medicamentos em todas as Unidades de Saúde do município.</a:t>
            </a:r>
            <a:endParaRPr lang="pt-BR" dirty="0" smtClean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615155"/>
              </p:ext>
            </p:extLst>
          </p:nvPr>
        </p:nvGraphicFramePr>
        <p:xfrm>
          <a:off x="90337" y="2253621"/>
          <a:ext cx="4365938" cy="2209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6243"/>
                <a:gridCol w="697037"/>
                <a:gridCol w="1422658"/>
              </a:tblGrid>
              <a:tr h="370840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Itens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Classes Terapêuticas</a:t>
                      </a:r>
                      <a:endParaRPr lang="pt-B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Unidades Básicas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148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41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Ambulatório de Saúde Mental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45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05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CEMAS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07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pt-BR" sz="1600" b="1" dirty="0" smtClean="0"/>
                        <a:t>R$ 1.612.802,50 </a:t>
                      </a:r>
                      <a:r>
                        <a:rPr lang="pt-BR" sz="1600" dirty="0" smtClean="0"/>
                        <a:t>gastos</a:t>
                      </a:r>
                      <a:r>
                        <a:rPr lang="pt-BR" sz="1600" baseline="0" dirty="0" smtClean="0"/>
                        <a:t> no Quadrimestre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7594504"/>
              </p:ext>
            </p:extLst>
          </p:nvPr>
        </p:nvGraphicFramePr>
        <p:xfrm>
          <a:off x="4610637" y="2253804"/>
          <a:ext cx="4468969" cy="3230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68191"/>
                <a:gridCol w="1352282"/>
                <a:gridCol w="1648496"/>
              </a:tblGrid>
              <a:tr h="370840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Pacientes beneficiados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Itens</a:t>
                      </a:r>
                      <a:endParaRPr lang="pt-B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Insulinas Não Padronizadas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155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07 tipos de insulina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Outros Mandados Judiciais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152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100 entre medicamentos, insumos, e dietas enterais</a:t>
                      </a:r>
                      <a:endParaRPr lang="pt-BR" sz="1600" dirty="0"/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pt-BR" sz="1600" b="1" dirty="0" smtClean="0"/>
                        <a:t>R$ 197.084,04 </a:t>
                      </a:r>
                      <a:r>
                        <a:rPr lang="pt-BR" sz="1600" dirty="0" smtClean="0"/>
                        <a:t>gastos com ações</a:t>
                      </a:r>
                      <a:r>
                        <a:rPr lang="pt-BR" sz="1600" baseline="0" dirty="0" smtClean="0"/>
                        <a:t> judiciais;</a:t>
                      </a:r>
                      <a:br>
                        <a:rPr lang="pt-BR" sz="1600" baseline="0" dirty="0" smtClean="0"/>
                      </a:br>
                      <a:r>
                        <a:rPr lang="pt-BR" sz="1600" baseline="0" dirty="0" smtClean="0"/>
                        <a:t>R$ 77.072,59 – Insulinas não Padronizadas,</a:t>
                      </a:r>
                    </a:p>
                    <a:p>
                      <a:pPr algn="l"/>
                      <a:r>
                        <a:rPr lang="pt-BR" sz="1600" b="0" baseline="0" dirty="0" smtClean="0"/>
                        <a:t>R$ 120.011,45 – Medicamentos, Insumos e Dietas Enterais.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4605294" y="1343759"/>
            <a:ext cx="4523681" cy="920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Ações Judiciais</a:t>
            </a:r>
          </a:p>
          <a:p>
            <a:pPr marL="0" indent="0">
              <a:buNone/>
            </a:pPr>
            <a:r>
              <a:rPr lang="pt-BR" sz="1600" dirty="0" smtClean="0"/>
              <a:t>São atendidos 307 pacientes beneficiados por determinações judiciais.</a:t>
            </a:r>
            <a:endParaRPr lang="pt-BR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3673" y="4552347"/>
            <a:ext cx="452415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100" dirty="0" smtClean="0"/>
              <a:t>Unidade de Dispensação Descentralizada de Medicamentos Especializados / Excepcionais </a:t>
            </a:r>
          </a:p>
          <a:p>
            <a:pPr algn="ctr"/>
            <a:endParaRPr lang="pt-BR" sz="1600" dirty="0" smtClean="0"/>
          </a:p>
          <a:p>
            <a:pPr algn="ctr"/>
            <a:r>
              <a:rPr lang="pt-BR" sz="1600" dirty="0" smtClean="0"/>
              <a:t>17.202 usuários atendidos </a:t>
            </a:r>
            <a:r>
              <a:rPr lang="pt-BR" sz="1600" dirty="0"/>
              <a:t>no Quadrimestre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823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92520" y="3344799"/>
            <a:ext cx="5192305" cy="121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Reuniões Extraordinárias: 1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925" y="6584950"/>
            <a:ext cx="1452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COMUSA/PG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9175073"/>
              </p:ext>
            </p:extLst>
          </p:nvPr>
        </p:nvGraphicFramePr>
        <p:xfrm>
          <a:off x="536575" y="2770702"/>
          <a:ext cx="4286260" cy="370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71565"/>
                <a:gridCol w="1071565"/>
                <a:gridCol w="1071565"/>
                <a:gridCol w="1071565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2520" y="4464035"/>
            <a:ext cx="519230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Resoluções: 12</a:t>
            </a:r>
            <a:endParaRPr lang="pt-BR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47794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ATIVIDADES DO COMUSA – CONSELHO MUNICIPAL DE SAÚDE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2520" y="2274468"/>
            <a:ext cx="5192305" cy="121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Reuniões Ordinárias: 4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7140049"/>
              </p:ext>
            </p:extLst>
          </p:nvPr>
        </p:nvGraphicFramePr>
        <p:xfrm>
          <a:off x="552131" y="4985525"/>
          <a:ext cx="1948140" cy="370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4814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7140049"/>
              </p:ext>
            </p:extLst>
          </p:nvPr>
        </p:nvGraphicFramePr>
        <p:xfrm>
          <a:off x="554403" y="3950549"/>
          <a:ext cx="1178865" cy="3708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178865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pt-BR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1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Indicadores de Saúde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868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0010796"/>
              </p:ext>
            </p:extLst>
          </p:nvPr>
        </p:nvGraphicFramePr>
        <p:xfrm>
          <a:off x="2" y="2739258"/>
          <a:ext cx="9143998" cy="2204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6366"/>
                <a:gridCol w="749001"/>
                <a:gridCol w="930436"/>
                <a:gridCol w="930436"/>
                <a:gridCol w="930436"/>
                <a:gridCol w="1347323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Utilização de Mecanismos que propiciem a ampliação do Acesso da Atenção Básica</a:t>
                      </a:r>
                      <a:endParaRPr lang="pt-BR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46861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Indicador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Meta anual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Resultado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Unidade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1º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Média da Ação Coletiva de</a:t>
                      </a:r>
                      <a:r>
                        <a:rPr lang="pt-BR" sz="1200" baseline="0" dirty="0" smtClean="0"/>
                        <a:t> Escovação Dental Supervisionada</a:t>
                      </a:r>
                      <a:endParaRPr lang="pt-BR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2,00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1,33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1,60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1,65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Porcentagem</a:t>
                      </a:r>
                      <a:endParaRPr lang="pt-BR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Cobertura Populacional Estimada</a:t>
                      </a:r>
                      <a:r>
                        <a:rPr lang="pt-BR" sz="1200" baseline="0" dirty="0" smtClean="0"/>
                        <a:t> </a:t>
                      </a:r>
                      <a:br>
                        <a:rPr lang="pt-BR" sz="1200" baseline="0" dirty="0" smtClean="0"/>
                      </a:br>
                      <a:r>
                        <a:rPr lang="pt-BR" sz="1200" baseline="0" dirty="0" smtClean="0"/>
                        <a:t>pelas Equipes de Atenção Básica</a:t>
                      </a:r>
                      <a:endParaRPr lang="pt-BR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70,00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63,88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73,63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74,89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Cobertura Populacional Estimada </a:t>
                      </a:r>
                      <a:br>
                        <a:rPr lang="pt-BR" sz="1200" dirty="0" smtClean="0"/>
                      </a:br>
                      <a:r>
                        <a:rPr lang="pt-BR" sz="1200" dirty="0" smtClean="0"/>
                        <a:t>pelas Equipes de Saúde Bucal</a:t>
                      </a:r>
                      <a:endParaRPr lang="pt-BR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20,40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15,42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16,52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16,52</a:t>
                      </a:r>
                      <a:endParaRPr lang="pt-BR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672" y="6584950"/>
            <a:ext cx="12017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DATASUS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" y="1177899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Indicadores de Saúde constantes no Relatório Anual de Gestão</a:t>
            </a:r>
          </a:p>
        </p:txBody>
      </p:sp>
    </p:spTree>
    <p:extLst>
      <p:ext uri="{BB962C8B-B14F-4D97-AF65-F5344CB8AC3E}">
        <p14:creationId xmlns:p14="http://schemas.microsoft.com/office/powerpoint/2010/main" xmlns="" val="30303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29</a:t>
            </a:fld>
            <a:endParaRPr lang="pt-BR" dirty="0"/>
          </a:p>
        </p:txBody>
      </p:sp>
      <p:graphicFrame>
        <p:nvGraphicFramePr>
          <p:cNvPr id="8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1915293"/>
              </p:ext>
            </p:extLst>
          </p:nvPr>
        </p:nvGraphicFramePr>
        <p:xfrm>
          <a:off x="2" y="1387714"/>
          <a:ext cx="9143998" cy="4876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6366"/>
                <a:gridCol w="749000"/>
                <a:gridCol w="930436"/>
                <a:gridCol w="930436"/>
                <a:gridCol w="930436"/>
                <a:gridCol w="1347324"/>
              </a:tblGrid>
              <a:tr h="247169"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Organizar a Rede</a:t>
                      </a:r>
                      <a:r>
                        <a:rPr lang="pt-BR" sz="1200" baseline="0" dirty="0" smtClean="0"/>
                        <a:t> de Atenção à Saúde Materna e Infantil para garantir Acesso, Acolhimento e Resolubilidade</a:t>
                      </a:r>
                      <a:endParaRPr lang="pt-BR" sz="1200" dirty="0"/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40029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Indicador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Meta anual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Resultado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Unidade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029"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1º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</a:t>
                      </a:r>
                      <a:r>
                        <a:rPr lang="pt-BR" sz="1200" baseline="0" dirty="0" smtClean="0"/>
                        <a:t> de Partos Normais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48,30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46,30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46,50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Porcentagem</a:t>
                      </a:r>
                      <a:endParaRPr lang="pt-BR" sz="11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0048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</a:t>
                      </a:r>
                      <a:r>
                        <a:rPr lang="pt-BR" sz="1200" baseline="0" dirty="0" smtClean="0"/>
                        <a:t> de Nascidos Vivos de Mães com no mínimo 7 consultas de Pré-Natal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75,00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73,70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74,90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75,00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Porcentagem</a:t>
                      </a:r>
                      <a:br>
                        <a:rPr lang="pt-BR" sz="1100" dirty="0" smtClean="0"/>
                      </a:br>
                      <a:r>
                        <a:rPr lang="pt-BR" sz="1100" dirty="0" smtClean="0"/>
                        <a:t>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Número</a:t>
                      </a:r>
                      <a:r>
                        <a:rPr lang="pt-BR" sz="1200" baseline="0" dirty="0" smtClean="0"/>
                        <a:t> de Óbitos Maternos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1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N. Absoluto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Taxa</a:t>
                      </a:r>
                      <a:r>
                        <a:rPr lang="pt-BR" sz="1200" baseline="0" dirty="0" smtClean="0"/>
                        <a:t> de Mortalidade Infantil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14,60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12,00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12,20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Razão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 de óbitos infantis e fetais investigados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90,00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48,40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71,85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73,64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Porcentagem</a:t>
                      </a:r>
                      <a:br>
                        <a:rPr lang="pt-BR" sz="1100" dirty="0" smtClean="0"/>
                      </a:br>
                      <a:r>
                        <a:rPr lang="pt-BR" sz="1100" dirty="0" smtClean="0"/>
                        <a:t>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88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Número</a:t>
                      </a:r>
                      <a:r>
                        <a:rPr lang="pt-BR" sz="1200" baseline="0" dirty="0" smtClean="0"/>
                        <a:t> de casos novos </a:t>
                      </a:r>
                      <a:r>
                        <a:rPr lang="pt-BR" sz="1200" dirty="0" smtClean="0"/>
                        <a:t>de Sífilis Congênita em menores de um ano de idade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13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46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/>
                        <a:t>N. Absoluto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Fortalecer e ampliar as Ações de Prevenção, detecção precoce e tratamento oportuno do Câncer</a:t>
                      </a:r>
                      <a:r>
                        <a:rPr lang="pt-BR" sz="1200" b="1" baseline="0" dirty="0" smtClean="0">
                          <a:solidFill>
                            <a:schemeClr val="bg1"/>
                          </a:solidFill>
                        </a:rPr>
                        <a:t> de Mama e do Colo do Útero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1287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Razão de Exames Citopatológicos do Colo</a:t>
                      </a:r>
                      <a:r>
                        <a:rPr lang="pt-BR" sz="1200" baseline="0" dirty="0" smtClean="0"/>
                        <a:t> do Útero em Mulheres de 25 a 64 anos e a População Feminina na mesma faixa etária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0,50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0,10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0,23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0,36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Razão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88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Razão de Exames de Mamografia realizadas em mulheres de 50 a 69 anos e população da mesma faixa etária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0,29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0,12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0,33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0,54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Razão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3672" y="6584950"/>
            <a:ext cx="12017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DATASUS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" y="90799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Indicadores de Saúde constantes no Relatório Anual de Gestão</a:t>
            </a:r>
          </a:p>
        </p:txBody>
      </p:sp>
    </p:spTree>
    <p:extLst>
      <p:ext uri="{BB962C8B-B14F-4D97-AF65-F5344CB8AC3E}">
        <p14:creationId xmlns:p14="http://schemas.microsoft.com/office/powerpoint/2010/main" xmlns="" val="38878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Recursos Aplicados no Período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537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ED1-853F-4C2C-899C-529C1C7B3D9B}" type="slidenum">
              <a:rPr lang="pt-BR" smtClean="0"/>
              <a:pPr/>
              <a:t>30</a:t>
            </a:fld>
            <a:endParaRPr lang="pt-BR" dirty="0"/>
          </a:p>
        </p:txBody>
      </p:sp>
      <p:graphicFrame>
        <p:nvGraphicFramePr>
          <p:cNvPr id="7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1744336"/>
              </p:ext>
            </p:extLst>
          </p:nvPr>
        </p:nvGraphicFramePr>
        <p:xfrm>
          <a:off x="1" y="1594858"/>
          <a:ext cx="9143998" cy="44310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6366"/>
                <a:gridCol w="749000"/>
                <a:gridCol w="930436"/>
                <a:gridCol w="930436"/>
                <a:gridCol w="930436"/>
                <a:gridCol w="1347324"/>
              </a:tblGrid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Fortalecer a Promoção e Vigilância em Saúde</a:t>
                      </a:r>
                      <a:endParaRPr lang="pt-BR" sz="1200" dirty="0"/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40029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Indicador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Meta anual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Resultado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Unidade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0029"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1º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2º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3º quad</a:t>
                      </a:r>
                      <a:endParaRPr lang="pt-BR" sz="1200" b="1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 de Vacinas do Calendário  Básico de Vacinação</a:t>
                      </a:r>
                      <a:r>
                        <a:rPr lang="pt-BR" sz="1200" baseline="0" dirty="0" smtClean="0"/>
                        <a:t> da Criança com coberturas vacinais alcançadas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75,00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66,60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83,33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83,33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Porcentagem (cumulativo)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0048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</a:t>
                      </a:r>
                      <a:r>
                        <a:rPr lang="pt-BR" sz="1200" baseline="0" dirty="0" smtClean="0"/>
                        <a:t> de Cura nas coortes de casos novos do Tuberculose Pulmonar bacilifera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76,00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79,50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70,90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79,00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</a:t>
                      </a:r>
                      <a:r>
                        <a:rPr lang="pt-BR" sz="1200" baseline="0" dirty="0" smtClean="0"/>
                        <a:t> de Registro de óbitos com causa básica definida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98,00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98,40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98,00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98,00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669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</a:t>
                      </a:r>
                      <a:r>
                        <a:rPr lang="pt-BR" sz="1200" baseline="0" dirty="0" smtClean="0"/>
                        <a:t> de casos de doenças de notificação compulsória imediata encerrados em até 60 dias após notificação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90,00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91,00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94,00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91,00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068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Número de casos novos de AIDS em menores de 5 anos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N. Absoluto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388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Número</a:t>
                      </a:r>
                      <a:r>
                        <a:rPr lang="pt-BR" sz="1200" baseline="0" dirty="0" smtClean="0"/>
                        <a:t> absoluto de óbitos por Dengue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0" dirty="0" smtClean="0"/>
                        <a:t>0</a:t>
                      </a:r>
                      <a:endParaRPr lang="pt-BR" sz="1400" i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N. Absoluto (cumulativo)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</a:rPr>
                        <a:t>Implementar ações de saneamento básico e saúde ambiental</a:t>
                      </a:r>
                      <a:endParaRPr lang="pt-BR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1287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Proporção de análises realizadas em amostras de água para consumo humano quanto aos</a:t>
                      </a:r>
                      <a:r>
                        <a:rPr lang="pt-BR" sz="1200" baseline="0" dirty="0" smtClean="0"/>
                        <a:t> parâmetros: Coliformes totais, Cloro residual livre e Turbidez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8,00</a:t>
                      </a:r>
                      <a:endParaRPr lang="pt-BR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83,75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85,00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82,50</a:t>
                      </a:r>
                      <a:endParaRPr lang="pt-BR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Porcentagem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3672" y="6584950"/>
            <a:ext cx="12017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DATASUS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" y="85592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Indicadores de Saúde constantes no Relatório Anual de Gestão</a:t>
            </a:r>
          </a:p>
        </p:txBody>
      </p:sp>
    </p:spTree>
    <p:extLst>
      <p:ext uri="{BB962C8B-B14F-4D97-AF65-F5344CB8AC3E}">
        <p14:creationId xmlns:p14="http://schemas.microsoft.com/office/powerpoint/2010/main" xmlns="" val="42550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38526" y="1016857"/>
            <a:ext cx="4030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 dirty="0">
                <a:solidFill>
                  <a:schemeClr val="accent5"/>
                </a:solidFill>
                <a:latin typeface="+mj-lt"/>
              </a:rPr>
              <a:t>INFORMAÇÕES IMPORTANTES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6575" y="1523041"/>
            <a:ext cx="84264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accent5"/>
                </a:solidFill>
                <a:latin typeface="+mj-lt"/>
              </a:rPr>
              <a:t>Sites para consultas</a:t>
            </a:r>
          </a:p>
          <a:p>
            <a:pPr algn="ctr"/>
            <a:r>
              <a:rPr lang="pt-BR" sz="2000" b="1" dirty="0" smtClean="0">
                <a:latin typeface="+mj-lt"/>
              </a:rPr>
              <a:t>www.saude.gov.br</a:t>
            </a:r>
            <a:endParaRPr lang="pt-BR" sz="2000" b="1" dirty="0">
              <a:latin typeface="+mj-lt"/>
            </a:endParaRPr>
          </a:p>
          <a:p>
            <a:pPr algn="ctr"/>
            <a:r>
              <a:rPr lang="pt-BR" sz="2000" b="1" dirty="0" smtClean="0">
                <a:latin typeface="+mj-lt"/>
              </a:rPr>
              <a:t>www.datasus.gov.br</a:t>
            </a:r>
          </a:p>
          <a:p>
            <a:pPr algn="ctr"/>
            <a:endParaRPr lang="pt-BR" sz="2000" b="1" dirty="0">
              <a:latin typeface="+mj-lt"/>
            </a:endParaRPr>
          </a:p>
          <a:p>
            <a:pPr algn="ctr"/>
            <a:r>
              <a:rPr lang="pt-BR" sz="2000" b="1" dirty="0">
                <a:solidFill>
                  <a:schemeClr val="accent5"/>
                </a:solidFill>
                <a:latin typeface="+mj-lt"/>
              </a:rPr>
              <a:t>Site da Prefeitura de Praia Grande</a:t>
            </a:r>
          </a:p>
          <a:p>
            <a:pPr algn="ctr"/>
            <a:r>
              <a:rPr lang="pt-BR" sz="2000" b="1" dirty="0">
                <a:latin typeface="+mj-lt"/>
              </a:rPr>
              <a:t>www.praiagrande.sp.gov.br</a:t>
            </a:r>
          </a:p>
          <a:p>
            <a:pPr algn="ctr"/>
            <a:endParaRPr lang="pt-BR" sz="2000" b="1" dirty="0">
              <a:solidFill>
                <a:srgbClr val="000099"/>
              </a:solidFill>
              <a:latin typeface="+mj-lt"/>
            </a:endParaRPr>
          </a:p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Ouvidoria SESAP</a:t>
            </a:r>
            <a:endParaRPr lang="pt-BR" sz="2000" b="1" dirty="0">
              <a:solidFill>
                <a:schemeClr val="accent5"/>
              </a:solidFill>
              <a:latin typeface="+mj-lt"/>
            </a:endParaRPr>
          </a:p>
          <a:p>
            <a:pPr algn="ctr"/>
            <a:r>
              <a:rPr lang="pt-BR" sz="2000" b="1" dirty="0">
                <a:latin typeface="+mj-lt"/>
              </a:rPr>
              <a:t>TEL. 0800-773-30-20</a:t>
            </a:r>
          </a:p>
          <a:p>
            <a:pPr algn="ctr"/>
            <a:r>
              <a:rPr lang="pt-BR" sz="2000" b="1" dirty="0">
                <a:latin typeface="+mj-lt"/>
              </a:rPr>
              <a:t>Email: </a:t>
            </a:r>
            <a:r>
              <a:rPr lang="pt-BR" sz="2000" b="1" dirty="0" smtClean="0">
                <a:latin typeface="+mj-lt"/>
                <a:hlinkClick r:id="rId3"/>
              </a:rPr>
              <a:t>atendimentosaude@praiagrande.sp.gov.br</a:t>
            </a:r>
            <a:endParaRPr lang="pt-BR" sz="2000" b="1" dirty="0" smtClean="0">
              <a:latin typeface="+mj-lt"/>
            </a:endParaRPr>
          </a:p>
          <a:p>
            <a:pPr algn="ctr"/>
            <a:endParaRPr lang="pt-BR" sz="2000" b="1" dirty="0" smtClean="0">
              <a:latin typeface="+mj-lt"/>
            </a:endParaRPr>
          </a:p>
          <a:p>
            <a:pPr algn="ctr"/>
            <a:r>
              <a:rPr lang="pt-BR" sz="2000" b="1" dirty="0" smtClean="0">
                <a:solidFill>
                  <a:schemeClr val="accent5"/>
                </a:solidFill>
              </a:rPr>
              <a:t>Ouvidoria Secretaria de Governo</a:t>
            </a:r>
          </a:p>
          <a:p>
            <a:pPr algn="ctr"/>
            <a:r>
              <a:rPr lang="pt-BR" sz="2000" b="1" dirty="0" smtClean="0"/>
              <a:t>TEL. 162</a:t>
            </a:r>
          </a:p>
          <a:p>
            <a:pPr algn="ctr"/>
            <a:r>
              <a:rPr lang="pt-BR" sz="2000" b="1" dirty="0" smtClean="0"/>
              <a:t>Site: http://ouvidoria.praiagrande.sp.gov.br</a:t>
            </a:r>
          </a:p>
          <a:p>
            <a:pPr algn="ctr"/>
            <a:endParaRPr lang="pt-BR" sz="2000" b="1" dirty="0"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35105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Apresentação elaborada pela </a:t>
            </a: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Divisão de Análise e Desenvolvimento de Sistemas (</a:t>
            </a: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  <a:hlinkClick r:id="rId4"/>
              </a:rPr>
              <a:t>sistemas.sesap@praiagrande.sp.gov.br</a:t>
            </a: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),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0" dirty="0" smtClean="0">
                <a:solidFill>
                  <a:schemeClr val="accent5"/>
                </a:solidFill>
                <a:latin typeface="Arial Narrow" pitchFamily="34" charset="0"/>
              </a:rPr>
              <a:t>com dados dos Departamentos e Coordenadorias da Secretaria de Saúde </a:t>
            </a: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4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4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88" y="6608763"/>
            <a:ext cx="33178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Seção de Prestação de Contas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 </a:t>
            </a:r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Convênios</a:t>
            </a:r>
          </a:p>
        </p:txBody>
      </p:sp>
      <p:sp>
        <p:nvSpPr>
          <p:cNvPr id="5" name="Text Box 1572"/>
          <p:cNvSpPr txBox="1">
            <a:spLocks noChangeArrowheads="1"/>
          </p:cNvSpPr>
          <p:nvPr/>
        </p:nvSpPr>
        <p:spPr bwMode="auto">
          <a:xfrm>
            <a:off x="0" y="862787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 RECEITAS DE TRANSFERÊNCIAS DE OUTRAS ESFERAS DE GOVERNO PARA A SAÚDE (TRANSF. REG. E AUTOMÁTICAS, PAGTO. SERV., 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CONVÊNIOS)</a:t>
            </a:r>
            <a:endParaRPr kumimoji="0" lang="pt-BR" sz="1800" b="1" i="0" u="sng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 rot="1800000">
            <a:off x="694488" y="3392588"/>
            <a:ext cx="80238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Não informado</a:t>
            </a:r>
            <a:endParaRPr lang="pt-B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2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07393" y="6558896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6613525"/>
            <a:ext cx="331783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Seção de Prestação de Contas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e </a:t>
            </a:r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Convênios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776342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 RECEITAS DE TRANSFERÊNCIAS DE OUTRAS ESFERAS DE GOVERNO PARA A SAÚDE (TRANSF. REG. E AUTOMÁTICAS, PAGTO. SERV., CONVÊNIOS</a:t>
            </a:r>
            <a:r>
              <a:rPr kumimoji="0" lang="pt-BR" sz="18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 Narrow" pitchFamily="34" charset="0"/>
              </a:rPr>
              <a:t>) </a:t>
            </a:r>
            <a:endParaRPr kumimoji="0" lang="pt-BR" sz="1800" b="1" i="0" u="sng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 rot="1800000">
            <a:off x="694488" y="3392588"/>
            <a:ext cx="80238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Não informado</a:t>
            </a:r>
            <a:endParaRPr lang="pt-B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54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07393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6" name="Text Box 1024"/>
          <p:cNvSpPr txBox="1">
            <a:spLocks noChangeArrowheads="1"/>
          </p:cNvSpPr>
          <p:nvPr/>
        </p:nvSpPr>
        <p:spPr bwMode="auto">
          <a:xfrm>
            <a:off x="-30274" y="937423"/>
            <a:ext cx="91743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200" b="1" u="sng" dirty="0">
                <a:solidFill>
                  <a:schemeClr val="accent5"/>
                </a:solidFill>
                <a:latin typeface="Arial Narrow" pitchFamily="34" charset="0"/>
              </a:rPr>
              <a:t>RELATÓRIO RESUMIDO DA EXECUÇÃO </a:t>
            </a:r>
            <a:r>
              <a:rPr lang="pt-BR" sz="1200" b="1" u="sng" dirty="0" smtClean="0">
                <a:solidFill>
                  <a:schemeClr val="accent5"/>
                </a:solidFill>
                <a:latin typeface="Arial Narrow" pitchFamily="34" charset="0"/>
              </a:rPr>
              <a:t>ORÇAMENTÁRIA DEMONSTRATIVO </a:t>
            </a:r>
            <a:r>
              <a:rPr lang="pt-BR" sz="1200" b="1" u="sng" dirty="0">
                <a:solidFill>
                  <a:schemeClr val="accent5"/>
                </a:solidFill>
                <a:latin typeface="Arial Narrow" pitchFamily="34" charset="0"/>
              </a:rPr>
              <a:t>DA RECEITA DE IMPOSTOS E DAS DESPESAS PRÓPRIAS COM SAÚDE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0" y="6629400"/>
            <a:ext cx="406874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Seção de Controle de Recursos para Educação e Saúde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77422" y="1397000"/>
          <a:ext cx="8802805" cy="4358640"/>
        </p:xfrm>
        <a:graphic>
          <a:graphicData uri="http://schemas.openxmlformats.org/drawingml/2006/table">
            <a:tbl>
              <a:tblPr/>
              <a:tblGrid>
                <a:gridCol w="2320622"/>
                <a:gridCol w="1957620"/>
                <a:gridCol w="1192722"/>
                <a:gridCol w="1244579"/>
                <a:gridCol w="1244579"/>
                <a:gridCol w="842683"/>
              </a:tblGrid>
              <a:tr h="92095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RECEITAS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PREVISÃO INICIAL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PREVISÃO ATUALIZADA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RECEITAS REALIZADAS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209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JANEIRO Á DEZEMBRO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09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(a)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(b)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(b / 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    Impostos, Multas, Juros de Mora e Dívida Ativa dos Impostos</a:t>
                      </a:r>
                      <a:r>
                        <a:rPr lang="pt-BR" sz="800" b="1" i="0" u="none" strike="noStrike">
                          <a:latin typeface="Times New Roman"/>
                        </a:rPr>
                        <a:t> MUNICIPAIS</a:t>
                      </a:r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378.262.644,00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381.427.245,16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381.424.470,70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100,00%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    Receitas de Transferências Constitucionais e Legais da </a:t>
                      </a:r>
                      <a:r>
                        <a:rPr lang="pt-BR" sz="800" b="1" i="0" u="none" strike="noStrike">
                          <a:latin typeface="Times New Roman"/>
                        </a:rPr>
                        <a:t>UNIÃO</a:t>
                      </a:r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55.369.280,00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55.415.054,41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52.925.612,32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95,51%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    Receitas de Transferências Constitucionais e Legais do </a:t>
                      </a:r>
                      <a:r>
                        <a:rPr lang="pt-BR" sz="800" b="1" i="0" u="none" strike="noStrike">
                          <a:latin typeface="Times New Roman"/>
                        </a:rPr>
                        <a:t>ESTADO</a:t>
                      </a:r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108.250.018,00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109.868.746,58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110.274.790,23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100,37%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RECEITAS DE IMPOSTOS E TRANSF. CONSTITUCIONAIS E LEGAIS (I)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541.881.942,00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546.711.046,15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544.624.873,25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99,62%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Da União para o Município</a:t>
                      </a:r>
                    </a:p>
                  </a:txBody>
                  <a:tcPr marL="60461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65.230.208,00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70.589.459,89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59.748.471,79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84,64%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Do Estado para o Município</a:t>
                      </a:r>
                    </a:p>
                  </a:txBody>
                  <a:tcPr marL="60461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1.191.946,00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46.346.081,25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45.916.794,21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99,07%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    Outras Receitas do SUS - (Rendimento de Aplicações)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298.340,00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1.515.204,51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1.510.239,37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99,67%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TRANSFERÊNCIA DE RECURSOS DO SISTEMA ÚNICO DE SAÚDE-SUS (II)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66.720.494,00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118.450.745,65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107.175.505,37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90,48%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latin typeface="Times New Roman"/>
                        </a:rPr>
                        <a:t>OUTRAS RECEITAS ORÇAMENTÁRIAS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381.895.878,60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422.101.414,88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356.058.891,83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84,35%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(-) DEDUÇÃO PARA O FUNDEB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32.723.859,60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32.640.461,16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32.640.461,16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100,00%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957.774.455,00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1.054.622.745,52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975.218.809,29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latin typeface="Times New Roman"/>
                        </a:rPr>
                        <a:t>92,47%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920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DESPESAS COM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DOTAÇÃO INICIAL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DOTAÇÃO ATUALIZADA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DESPESAS EMPENHADO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20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(Por Grupo de Natureza da Despesa)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JANEIRO Á DEZEMBRO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(c)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(d)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(d / c)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latin typeface="Times New Roman"/>
                        </a:rPr>
                        <a:t>Pessoal e Encargos Sociais</a:t>
                      </a:r>
                    </a:p>
                  </a:txBody>
                  <a:tcPr marL="60461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73.257.032,00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73.649.149,14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73.180.868,70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99,36%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latin typeface="Times New Roman"/>
                        </a:rPr>
                        <a:t>Outras Despesas Correntes</a:t>
                      </a:r>
                    </a:p>
                  </a:txBody>
                  <a:tcPr marL="60461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105.190.565,00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165.904.096,03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154.798.656,26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93,31%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>
                          <a:latin typeface="Times New Roman"/>
                        </a:rPr>
                        <a:t>DESPESAS CORRENTES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178.447.597,00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239.553.245,17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227.979.524,96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95,17%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latin typeface="Times New Roman"/>
                        </a:rPr>
                        <a:t>Investimentos </a:t>
                      </a:r>
                    </a:p>
                  </a:txBody>
                  <a:tcPr marL="60461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9.647.353,00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13.481.839,68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2.350.488,78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17,43%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latin typeface="Times New Roman"/>
                        </a:rPr>
                        <a:t>Amortização da Dívida</a:t>
                      </a:r>
                    </a:p>
                  </a:txBody>
                  <a:tcPr marL="60461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latin typeface="Times New Roman"/>
                      </a:endParaRPr>
                    </a:p>
                  </a:txBody>
                  <a:tcPr marL="60461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-   </a:t>
                      </a:r>
                      <a:endParaRPr lang="pt-BR" sz="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pt-BR" sz="800" b="0" i="0" u="none" strike="noStrike" dirty="0">
                          <a:latin typeface="Times New Roman"/>
                        </a:rPr>
                        <a:t>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pt-BR" sz="800" b="0" i="0" u="none" strike="noStrike" dirty="0">
                          <a:latin typeface="Times New Roman"/>
                        </a:rPr>
                        <a:t>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>
                          <a:latin typeface="Times New Roman"/>
                        </a:rPr>
                        <a:t>DESPESAS DE CAPITAL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9.647.353,00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13.481.839,68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2.350.488,78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17,43%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TOTAL DESPESAS NA SAÚDE </a:t>
                      </a:r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latin typeface="Times New Roman"/>
                        </a:rPr>
                        <a:t> </a:t>
                      </a:r>
                      <a:r>
                        <a:rPr lang="pt-BR" sz="800" b="1" i="0" u="none" strike="noStrike">
                          <a:latin typeface="Times New Roman"/>
                        </a:rPr>
                        <a:t>(III)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188.094.950,00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253.035.084,85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latin typeface="Times New Roman"/>
                        </a:rPr>
                        <a:t>230.330.013,74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latin typeface="Times New Roman"/>
                        </a:rPr>
                        <a:t>91,03%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92095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DESPESAS PRÓPRIAS COM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latin typeface="Times New Roman"/>
                        </a:rPr>
                        <a:t>DOTAÇÃO INICIAL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DOTAÇÃO ATUALIZADA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latin typeface="Times New Roman"/>
                        </a:rPr>
                        <a:t>DESPESAS EMPENHADO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209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JANEIRO Á DEZEMBRO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09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latin typeface="Times New Roman"/>
                        </a:rPr>
                        <a:t>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(e)/desp.saúde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DESPESAS COM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1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188.094.950,00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253.035.084,85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230.330.013,74 </a:t>
                      </a:r>
                      <a:endParaRPr lang="pt-BR" sz="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100,00%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       (-) DESPESAS COM INATIVOS E PENSIONISTAS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59.816,00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59.816,00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51.697,38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0,02%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       (-) DESPESAS CUSTEADAS COM RECURSOS VINCULADOS À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66.720.494,00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131.885.247,85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111.719.720,74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48,50%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       (-) OUTRAS DEDUÇÕES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4.041.930,00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4.151.930,00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3.892.868,13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1,69%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788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       (-) RESTOS A PAGAR INSCRITOS S/ DISPON. DE REC. PRÓPRIOS  ( 1 )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>
                          <a:latin typeface="Times New Roman"/>
                        </a:rPr>
                        <a:t>      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pt-BR" sz="800" b="1" i="0" u="none" strike="noStrike" dirty="0">
                          <a:latin typeface="Times New Roman"/>
                        </a:rPr>
                        <a:t>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-   </a:t>
                      </a:r>
                      <a:endParaRPr lang="pt-BR" sz="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latin typeface="Times New Roman"/>
                        </a:rPr>
                        <a:t>TOTAL DAS DESPESAS PRÓPRIAS COM SAÚDE  ( IV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000" b="1" i="0" u="none" strike="noStrike" dirty="0" smtClean="0">
                          <a:latin typeface="Times New Roman"/>
                        </a:rPr>
                        <a:t>117.272.710,00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000" b="1" i="0" u="none" strike="noStrike" dirty="0" smtClean="0">
                          <a:latin typeface="Times New Roman"/>
                        </a:rPr>
                        <a:t>116.938.091,00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BR" sz="1000" b="1" i="0" u="none" strike="noStrike" dirty="0" smtClean="0">
                          <a:latin typeface="Times New Roman"/>
                        </a:rPr>
                        <a:t>114.665.727,49 </a:t>
                      </a:r>
                      <a:endParaRPr lang="pt-BR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latin typeface="Times New Roman"/>
                        </a:rPr>
                        <a:t>49,78%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91068" y="5828065"/>
          <a:ext cx="8775511" cy="706968"/>
        </p:xfrm>
        <a:graphic>
          <a:graphicData uri="http://schemas.openxmlformats.org/drawingml/2006/table">
            <a:tbl>
              <a:tblPr/>
              <a:tblGrid>
                <a:gridCol w="2341008"/>
                <a:gridCol w="1974816"/>
                <a:gridCol w="1203200"/>
                <a:gridCol w="1150887"/>
                <a:gridCol w="1255513"/>
                <a:gridCol w="850087"/>
              </a:tblGrid>
              <a:tr h="14308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latin typeface="Times New Roman"/>
                        </a:rPr>
                        <a:t>PARTICIPAÇÃO DAS DESPESAS PRÓPRIAS LIQUIDADAS COM SAÚDE NA RECEITA DE IMPOSTOS 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latin typeface="Times New Roman"/>
                        </a:rPr>
                        <a:t>21,05%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94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latin typeface="Times New Roman"/>
                        </a:rPr>
                        <a:t>TRANSFERÊNCIAS CONSTITUCIONAIS E LEGAIS - LIMITE CONSTITUCIONAL &lt;15%&gt;  ( 2 )          IV  / I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90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294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latin typeface="Times New Roman"/>
                        </a:rPr>
                        <a:t>PROJEÇÃO DA RECEITA DE IMPOSTOS E TRANSFERÊNCIAS CONSTITUCIONAIS E LEGAIS / DOTAÇÃO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latin typeface="Times New Roman"/>
                        </a:rPr>
                        <a:t>21,47%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64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latin typeface="Times New Roman"/>
                        </a:rPr>
                        <a:t>ATUALIZADA.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99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07393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6" name="Text Box 1024"/>
          <p:cNvSpPr txBox="1">
            <a:spLocks noChangeArrowheads="1"/>
          </p:cNvSpPr>
          <p:nvPr/>
        </p:nvSpPr>
        <p:spPr bwMode="auto">
          <a:xfrm>
            <a:off x="-30274" y="1040455"/>
            <a:ext cx="91743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200" b="1" u="sng" dirty="0">
                <a:solidFill>
                  <a:schemeClr val="accent5"/>
                </a:solidFill>
                <a:latin typeface="Arial Narrow" pitchFamily="34" charset="0"/>
              </a:rPr>
              <a:t>RELATÓRIO RESUMIDO DA EXECUÇÃO </a:t>
            </a:r>
            <a:r>
              <a:rPr lang="pt-BR" sz="1200" b="1" u="sng" dirty="0" smtClean="0">
                <a:solidFill>
                  <a:schemeClr val="accent5"/>
                </a:solidFill>
                <a:latin typeface="Arial Narrow" pitchFamily="34" charset="0"/>
              </a:rPr>
              <a:t>ORÇAMENTÁRIA DEMONSTRATIVO </a:t>
            </a:r>
            <a:r>
              <a:rPr lang="pt-BR" sz="1200" b="1" u="sng" dirty="0">
                <a:solidFill>
                  <a:schemeClr val="accent5"/>
                </a:solidFill>
                <a:latin typeface="Arial Narrow" pitchFamily="34" charset="0"/>
              </a:rPr>
              <a:t>DA RECEITA DE IMPOSTOS E DAS DESPESAS PRÓPRIAS COM SAÚDE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6629400"/>
            <a:ext cx="406874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Seção de Controle de Recursos para Educação e Saúde</a:t>
            </a:r>
            <a:endParaRPr lang="pt-BR" sz="1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00252" y="2352432"/>
          <a:ext cx="8666326" cy="2908434"/>
        </p:xfrm>
        <a:graphic>
          <a:graphicData uri="http://schemas.openxmlformats.org/drawingml/2006/table">
            <a:tbl>
              <a:tblPr/>
              <a:tblGrid>
                <a:gridCol w="2309727"/>
                <a:gridCol w="1293281"/>
                <a:gridCol w="1323833"/>
                <a:gridCol w="1351128"/>
                <a:gridCol w="1419367"/>
                <a:gridCol w="968990"/>
              </a:tblGrid>
              <a:tr h="1158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latin typeface="Times New Roman"/>
                        </a:rPr>
                        <a:t>DESPESAS COM SAÚDE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latin typeface="Times New Roman"/>
                        </a:rPr>
                        <a:t>DOTAÇÃO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latin typeface="Times New Roman"/>
                        </a:rPr>
                        <a:t>DOTAÇÃO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latin typeface="Times New Roman"/>
                        </a:rPr>
                        <a:t>DESPESAS EMPENHADO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94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latin typeface="Times New Roman"/>
                        </a:rPr>
                        <a:t>(Por Subfunção)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latin typeface="Times New Roman"/>
                        </a:rPr>
                        <a:t>INICIAL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latin typeface="Times New Roman"/>
                        </a:rPr>
                        <a:t>ATUALIZADA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latin typeface="Times New Roman"/>
                        </a:rPr>
                        <a:t>JANEIRO Á DEZEMBRO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58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latin typeface="Times New Roman"/>
                        </a:rPr>
                        <a:t>( f ) / total ( f 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301 - Atenção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Básica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46.010.409,00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49.344.561,71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R$</a:t>
                      </a:r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41.282.529,66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latin typeface="Times New Roman"/>
                        </a:rPr>
                        <a:t>17,92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302 - Assistência Hospitalar e Ambulatorial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113.174.426,00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172.297.737,52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R$ 159.069.460,99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latin typeface="Times New Roman"/>
                        </a:rPr>
                        <a:t>69,06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303 - Suporte Profilático e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Terapêutico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2.869.533,00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3.500.375,16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2.915.089,44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latin typeface="Times New Roman"/>
                        </a:rPr>
                        <a:t>1,27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304 - Vigilância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Sanitária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775.728,00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501.147,00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54.737,71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latin typeface="Times New Roman"/>
                        </a:rPr>
                        <a:t>0,15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305 - Vigilância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Epidemiológica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3.738.831,00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4.724.604,46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4.320.877,27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latin typeface="Times New Roman"/>
                        </a:rPr>
                        <a:t>1,88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0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122 - Administração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Geral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21.526.023,00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22.666.659,00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pt-BR" sz="1200" b="0" i="0" u="none" strike="noStrike" dirty="0">
                          <a:latin typeface="Times New Roman"/>
                        </a:rPr>
                        <a:t> R$ </a:t>
                      </a:r>
                      <a:r>
                        <a:rPr lang="pt-BR" sz="1200" b="0" i="0" u="none" strike="noStrike" dirty="0" smtClean="0">
                          <a:latin typeface="Times New Roman"/>
                        </a:rPr>
                        <a:t>22.387.318,67 </a:t>
                      </a:r>
                      <a:endParaRPr lang="pt-B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latin typeface="Times New Roman"/>
                        </a:rPr>
                        <a:t>9,72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TOTAL</a:t>
                      </a:r>
                    </a:p>
                    <a:p>
                      <a:pPr algn="l" fontAlgn="b"/>
                      <a:r>
                        <a:rPr lang="pt-BR" sz="11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188.094.950,00 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253.035.084,85 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baseline="0" dirty="0" smtClean="0">
                          <a:latin typeface="Times New Roman"/>
                        </a:rPr>
                        <a:t> R$ </a:t>
                      </a:r>
                      <a:r>
                        <a:rPr lang="pt-BR" sz="1200" b="1" i="0" u="none" strike="noStrike" dirty="0" smtClean="0">
                          <a:latin typeface="Times New Roman"/>
                        </a:rPr>
                        <a:t>230.330.013,74 </a:t>
                      </a:r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latin typeface="Times New Roman"/>
                        </a:rPr>
                        <a:t>             100,00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47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33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latin typeface="Times New Roman"/>
                        </a:rPr>
                        <a:t>APLICAÇÃO MÍNIMA OBRIGATÓRIA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             81.693.730,99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latin typeface="Times New Roman"/>
                        </a:rPr>
                        <a:t>15,00%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latin typeface="Times New Roman"/>
                        </a:rPr>
                        <a:t>APLICAÇÃO A MAIOR</a:t>
                      </a:r>
                      <a:r>
                        <a:rPr lang="pt-BR" sz="1200" b="0" i="0" u="none" strike="noStrike">
                          <a:latin typeface="Times New Roman"/>
                        </a:rPr>
                        <a:t>/</a:t>
                      </a:r>
                      <a:r>
                        <a:rPr lang="pt-BR" sz="12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MENOR</a:t>
                      </a:r>
                      <a:endParaRPr lang="pt-BR" sz="12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latin typeface="Times New Roman"/>
                        </a:rPr>
                        <a:t>             32.971.996,50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latin typeface="Times New Roman"/>
                        </a:rPr>
                        <a:t>6,05%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362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pt-BR" dirty="0" smtClean="0"/>
              <a:t>Informações sobre Auditorias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651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C36C2829-633B-4E88-B954-F7B2EBEDA68C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577" y="6572272"/>
            <a:ext cx="30567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2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Fonte: </a:t>
            </a:r>
            <a:r>
              <a:rPr lang="pt-BR" sz="1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Divisão de Auditoria Interna e Externa</a:t>
            </a:r>
            <a:endParaRPr lang="pt-BR" sz="1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" y="91625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/>
                </a:solidFill>
                <a:latin typeface="+mj-lt"/>
              </a:rPr>
              <a:t>Auditorias Realizadas e\ou em Fase de Execução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5349873"/>
              </p:ext>
            </p:extLst>
          </p:nvPr>
        </p:nvGraphicFramePr>
        <p:xfrm>
          <a:off x="191328" y="1264492"/>
          <a:ext cx="8780393" cy="5318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4512"/>
                <a:gridCol w="1214846"/>
                <a:gridCol w="953588"/>
                <a:gridCol w="3226526"/>
                <a:gridCol w="875211"/>
                <a:gridCol w="1695710"/>
              </a:tblGrid>
              <a:tr h="630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</a:rPr>
                        <a:t>DEMAN</a:t>
                      </a:r>
                      <a:br>
                        <a:rPr lang="pt-BR" sz="1200" u="none" strike="noStrike" dirty="0" smtClean="0">
                          <a:effectLst/>
                        </a:rPr>
                      </a:br>
                      <a:r>
                        <a:rPr lang="pt-BR" sz="1200" u="none" strike="noStrike" dirty="0" smtClean="0">
                          <a:effectLst/>
                        </a:rPr>
                        <a:t>DANTE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ÓRGÃO RESPONSÁVEL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PELA AUDITORIA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Nº DA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AUDITORIA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FINALIDADE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UNIDADE AUDITADA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ENCAMINHAMENTOS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5570" marR="5570" marT="5570" marB="0" anchor="ctr"/>
                </a:tc>
              </a:tr>
              <a:tr h="7251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25350,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25355,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25610,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26010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Relatório do Plano de Trabalho Mensal competência de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Julho, Agosto, Setembro  e  Outubro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referente ao Convênio de Cooperação Mútua da Gestão Compartilhada do Pronto Socorro Boqueirão (Central) n.1247/2009, repasse da Parte Variável - Metas Qualitativas.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Pronto Socorro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Relatório com parecer técnico mensal da Auditoria Municipal com alcançe das metas propostas  em contrato.</a:t>
                      </a:r>
                    </a:p>
                  </a:txBody>
                  <a:tcPr marL="9525" marR="9525" marT="9525" marB="0" anchor="ctr"/>
                </a:tc>
              </a:tr>
              <a:tr h="8685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25352,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25353,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25640,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26011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Avaliação do Indicador para a Parte Variável do Contrato de Gestão/POA 2014 com a FUNDAÇÃO DO ABC e Avaliado 10% dos Prontuários faturados em cada Clínica na competência de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Agosto, Setembro, Outubro e Novembro </a:t>
                      </a:r>
                      <a:r>
                        <a:rPr lang="pt-BR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para verificação da existência de relatórios de alta em leitos do município.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Municipal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Irmã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Dulce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Relatório com parecer técnico mensal de Auditoria Municipal com alcançe das metas propostas em  contrato .</a:t>
                      </a:r>
                    </a:p>
                  </a:txBody>
                  <a:tcPr marL="9525" marR="9525" marT="9525" marB="0" anchor="ctr"/>
                </a:tc>
              </a:tr>
              <a:tr h="12986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25354,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25515,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25797,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26059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Relatório - Contrato de Gestão Municipal nº 068/13 do Hospital Municipal Irmã Dulce - POA 2014. Avaliação da pactuação das metas e do cumprimento dos serviços prestados na competência de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Agosto, Setembro, Outubro e Novembro 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 elaboração do Relatório Mensal da Auditoria esclarecendo as conformidades e inadequações encontradas, baseando-se no enfoque das metas dos atendimentos prestados de acordo com o Contrato de Gestão Pactuado.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Municipal </a:t>
                      </a: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Irmã 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Dulce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Relatório mensal com parecer técnico da Auditoria Municipal em relação às metas propostas em contrato.</a:t>
                      </a:r>
                    </a:p>
                  </a:txBody>
                  <a:tcPr marL="9525" marR="9525" marT="9525" marB="0" anchor="ctr"/>
                </a:tc>
              </a:tr>
              <a:tr h="10328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Auditoria 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25351,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25357,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25537,</a:t>
                      </a:r>
                      <a:b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25798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Emissão de Relatório do Plano Operativo Mensal competências de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Julho, Agosto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Setembro,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Outubro</a:t>
                      </a:r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referente ao Contrato de Gestão Compartilhada do UPA Dr. Charles Antunes Bechara, Processo nº 8409/2011, Repasse da Parte Variável-Metas Qualitativas.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UPA - Dr. Charles A. Bechara.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Relatório mensal com parecer técnico da Auditoria Municipal em relação às metas propostas em contrato.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9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flex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ada 1">
    <a:dk1>
      <a:srgbClr val="000000"/>
    </a:dk1>
    <a:lt1>
      <a:srgbClr val="FFFFFF"/>
    </a:lt1>
    <a:dk2>
      <a:srgbClr val="000000"/>
    </a:dk2>
    <a:lt2>
      <a:srgbClr val="808080"/>
    </a:lt2>
    <a:accent1>
      <a:srgbClr val="4147BF"/>
    </a:accent1>
    <a:accent2>
      <a:srgbClr val="009999"/>
    </a:accent2>
    <a:accent3>
      <a:srgbClr val="3399FF"/>
    </a:accent3>
    <a:accent4>
      <a:srgbClr val="00CC99"/>
    </a:accent4>
    <a:accent5>
      <a:srgbClr val="A3E0FF"/>
    </a:accent5>
    <a:accent6>
      <a:srgbClr val="AAE2CA"/>
    </a:accent6>
    <a:hlink>
      <a:srgbClr val="CCCCFF"/>
    </a:hlink>
    <a:folHlink>
      <a:srgbClr val="B2B2B2"/>
    </a:folHlink>
  </a:clrScheme>
  <a:fontScheme name="Estrutura padrão">
    <a:majorFont>
      <a:latin typeface="Amazone BT"/>
      <a:ea typeface=""/>
      <a:cs typeface=""/>
    </a:majorFont>
    <a:minorFont>
      <a:latin typeface="Times New Roman"/>
      <a:ea typeface=""/>
      <a:cs typeface="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11405</TotalTime>
  <Words>3173</Words>
  <Application>Microsoft Office PowerPoint</Application>
  <PresentationFormat>Apresentação na tela (4:3)</PresentationFormat>
  <Paragraphs>1013</Paragraphs>
  <Slides>31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Secretaria de Saúde Pública</vt:lpstr>
      <vt:lpstr>Dr. Francisco Jaimez Gago</vt:lpstr>
      <vt:lpstr>Recursos Aplicados no Período</vt:lpstr>
      <vt:lpstr>Slide 4</vt:lpstr>
      <vt:lpstr>Slide 5</vt:lpstr>
      <vt:lpstr>Slide 6</vt:lpstr>
      <vt:lpstr>Slide 7</vt:lpstr>
      <vt:lpstr>Informações sobre Auditorias</vt:lpstr>
      <vt:lpstr>Slide 9</vt:lpstr>
      <vt:lpstr>Slide 10</vt:lpstr>
      <vt:lpstr>Rede Física de Serviços de Saúde</vt:lpstr>
      <vt:lpstr>Slide 12</vt:lpstr>
      <vt:lpstr>Slide 13</vt:lpstr>
      <vt:lpstr>Produção dos Serviços de Saúde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Indicadores de Saúde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Saúde Pública</dc:title>
  <dc:creator>Flavio Ciruqueira Uyvari - 26.232 - SESAP</dc:creator>
  <cp:lastModifiedBy>flaviou</cp:lastModifiedBy>
  <cp:revision>610</cp:revision>
  <cp:lastPrinted>2014-02-18T11:32:07Z</cp:lastPrinted>
  <dcterms:created xsi:type="dcterms:W3CDTF">2013-04-23T14:47:44Z</dcterms:created>
  <dcterms:modified xsi:type="dcterms:W3CDTF">2015-02-10T13:37:42Z</dcterms:modified>
</cp:coreProperties>
</file>